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288" r:id="rId2"/>
    <p:sldId id="286" r:id="rId3"/>
    <p:sldId id="287" r:id="rId4"/>
    <p:sldId id="258" r:id="rId5"/>
    <p:sldId id="259" r:id="rId6"/>
    <p:sldId id="260" r:id="rId7"/>
    <p:sldId id="261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90" r:id="rId24"/>
    <p:sldId id="281" r:id="rId25"/>
    <p:sldId id="282" r:id="rId26"/>
    <p:sldId id="283" r:id="rId27"/>
    <p:sldId id="284" r:id="rId28"/>
    <p:sldId id="285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17B7AE-7A97-42FB-BA1B-12F19B4FCD06}">
          <p14:sldIdLst>
            <p14:sldId id="288"/>
            <p14:sldId id="286"/>
            <p14:sldId id="287"/>
            <p14:sldId id="258"/>
            <p14:sldId id="259"/>
            <p14:sldId id="260"/>
          </p14:sldIdLst>
        </p14:section>
        <p14:section name="Untitled Section" id="{7968527E-B7A3-4ED3-B68E-6C9D01AD0A6F}">
          <p14:sldIdLst/>
        </p14:section>
        <p14:section name="Untitled Section" id="{FE6CFBA9-A015-4B2F-AAA4-7470221C7C87}">
          <p14:sldIdLst>
            <p14:sldId id="261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90"/>
            <p14:sldId id="281"/>
            <p14:sldId id="282"/>
            <p14:sldId id="283"/>
            <p14:sldId id="284"/>
            <p14:sldId id="28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41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ask2,44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ask3.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ask7.1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ask7.3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'task2,44'!$B$1</c:f>
              <c:strCache>
                <c:ptCount val="1"/>
                <c:pt idx="0">
                  <c:v>average_delay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2000"/>
                  </a:schemeClr>
                </a:gs>
                <a:gs pos="100000">
                  <a:schemeClr val="accent1">
                    <a:shade val="88000"/>
                    <a:lumMod val="94000"/>
                  </a:schemeClr>
                </a:gs>
              </a:gsLst>
              <a:path path="circle">
                <a:fillToRect l="50000" t="100000" r="100000" b="50000"/>
              </a:path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64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>
              <a:bevelT w="25400" h="12700"/>
            </a:sp3d>
          </c:spPr>
          <c:invertIfNegative val="0"/>
          <c:cat>
            <c:strRef>
              <c:f>'task2,44'!$A$2:$A$3</c:f>
              <c:strCache>
                <c:ptCount val="2"/>
                <c:pt idx="0">
                  <c:v>Express</c:v>
                </c:pt>
                <c:pt idx="1">
                  <c:v>Standard</c:v>
                </c:pt>
              </c:strCache>
            </c:strRef>
          </c:cat>
          <c:val>
            <c:numRef>
              <c:f>'task2,44'!$B$2:$B$3</c:f>
              <c:numCache>
                <c:formatCode>General</c:formatCode>
                <c:ptCount val="2"/>
                <c:pt idx="0">
                  <c:v>21.16</c:v>
                </c:pt>
                <c:pt idx="1">
                  <c:v>21.88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71-4F9F-9125-CE9230EA4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903555376"/>
        <c:axId val="1903537136"/>
      </c:barChart>
      <c:catAx>
        <c:axId val="190355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3537136"/>
        <c:crosses val="autoZero"/>
        <c:auto val="1"/>
        <c:lblAlgn val="ctr"/>
        <c:lblOffset val="100"/>
        <c:noMultiLvlLbl val="0"/>
      </c:catAx>
      <c:valAx>
        <c:axId val="190353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355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task3.1!$B$1</c:f>
              <c:strCache>
                <c:ptCount val="1"/>
                <c:pt idx="0">
                  <c:v>Avg_Transit_Time_Hours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task3.1!$A$2:$A$21</c:f>
              <c:strCache>
                <c:ptCount val="20"/>
                <c:pt idx="0">
                  <c:v>R019</c:v>
                </c:pt>
                <c:pt idx="1">
                  <c:v>R011</c:v>
                </c:pt>
                <c:pt idx="2">
                  <c:v>R002</c:v>
                </c:pt>
                <c:pt idx="3">
                  <c:v>R020</c:v>
                </c:pt>
                <c:pt idx="4">
                  <c:v>R015</c:v>
                </c:pt>
                <c:pt idx="5">
                  <c:v>R008</c:v>
                </c:pt>
                <c:pt idx="6">
                  <c:v>R012</c:v>
                </c:pt>
                <c:pt idx="7">
                  <c:v>R009</c:v>
                </c:pt>
                <c:pt idx="8">
                  <c:v>R010</c:v>
                </c:pt>
                <c:pt idx="9">
                  <c:v>R018</c:v>
                </c:pt>
                <c:pt idx="10">
                  <c:v>R014</c:v>
                </c:pt>
                <c:pt idx="11">
                  <c:v>R016</c:v>
                </c:pt>
                <c:pt idx="12">
                  <c:v>R005</c:v>
                </c:pt>
                <c:pt idx="13">
                  <c:v>R007</c:v>
                </c:pt>
                <c:pt idx="14">
                  <c:v>R003</c:v>
                </c:pt>
                <c:pt idx="15">
                  <c:v>R017</c:v>
                </c:pt>
                <c:pt idx="16">
                  <c:v>R013</c:v>
                </c:pt>
                <c:pt idx="17">
                  <c:v>R006</c:v>
                </c:pt>
                <c:pt idx="18">
                  <c:v>R004</c:v>
                </c:pt>
                <c:pt idx="19">
                  <c:v>R001</c:v>
                </c:pt>
              </c:strCache>
            </c:strRef>
          </c:cat>
          <c:val>
            <c:numRef>
              <c:f>task3.1!$B$2:$B$21</c:f>
              <c:numCache>
                <c:formatCode>General</c:formatCode>
                <c:ptCount val="20"/>
                <c:pt idx="0">
                  <c:v>30.7347</c:v>
                </c:pt>
                <c:pt idx="1">
                  <c:v>41.125</c:v>
                </c:pt>
                <c:pt idx="2">
                  <c:v>63.702100000000002</c:v>
                </c:pt>
                <c:pt idx="3">
                  <c:v>52.976199999999999</c:v>
                </c:pt>
                <c:pt idx="4">
                  <c:v>28.107099999999999</c:v>
                </c:pt>
                <c:pt idx="5">
                  <c:v>51.136400000000002</c:v>
                </c:pt>
                <c:pt idx="6">
                  <c:v>63.803600000000003</c:v>
                </c:pt>
                <c:pt idx="7">
                  <c:v>28.184200000000001</c:v>
                </c:pt>
                <c:pt idx="8">
                  <c:v>33.576900000000002</c:v>
                </c:pt>
                <c:pt idx="9">
                  <c:v>75.728800000000007</c:v>
                </c:pt>
                <c:pt idx="10">
                  <c:v>52.358499999999999</c:v>
                </c:pt>
                <c:pt idx="11">
                  <c:v>51.633800000000001</c:v>
                </c:pt>
                <c:pt idx="12">
                  <c:v>57.125</c:v>
                </c:pt>
                <c:pt idx="13">
                  <c:v>70.902000000000001</c:v>
                </c:pt>
                <c:pt idx="14">
                  <c:v>60.2059</c:v>
                </c:pt>
                <c:pt idx="15">
                  <c:v>70.603800000000007</c:v>
                </c:pt>
                <c:pt idx="16">
                  <c:v>50.38</c:v>
                </c:pt>
                <c:pt idx="17">
                  <c:v>41.553600000000003</c:v>
                </c:pt>
                <c:pt idx="18">
                  <c:v>83.755099999999999</c:v>
                </c:pt>
                <c:pt idx="19">
                  <c:v>44.295499999999997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CB-457A-BFC0-4886D8DD8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8303760"/>
        <c:axId val="1788299920"/>
      </c:barChart>
      <c:catAx>
        <c:axId val="1788303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8299920"/>
        <c:crosses val="autoZero"/>
        <c:auto val="1"/>
        <c:lblAlgn val="ctr"/>
        <c:lblOffset val="100"/>
        <c:noMultiLvlLbl val="0"/>
      </c:catAx>
      <c:valAx>
        <c:axId val="178829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Avg_transit_time_hour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830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delivery delay per source country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task7.1!$A$1</c:f>
              <c:strCache>
                <c:ptCount val="1"/>
                <c:pt idx="0">
                  <c:v>avg_delay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task7.1!$A$2:$A$21</c:f>
              <c:numCache>
                <c:formatCode>General</c:formatCode>
                <c:ptCount val="20"/>
                <c:pt idx="0">
                  <c:v>41.04</c:v>
                </c:pt>
                <c:pt idx="1">
                  <c:v>34.01</c:v>
                </c:pt>
                <c:pt idx="2">
                  <c:v>32.799999999999997</c:v>
                </c:pt>
                <c:pt idx="3">
                  <c:v>32.18</c:v>
                </c:pt>
                <c:pt idx="4">
                  <c:v>30.81</c:v>
                </c:pt>
                <c:pt idx="5">
                  <c:v>29.86</c:v>
                </c:pt>
                <c:pt idx="6">
                  <c:v>25.88</c:v>
                </c:pt>
                <c:pt idx="7">
                  <c:v>25.83</c:v>
                </c:pt>
                <c:pt idx="8">
                  <c:v>22.64</c:v>
                </c:pt>
                <c:pt idx="9">
                  <c:v>20.97</c:v>
                </c:pt>
                <c:pt idx="10">
                  <c:v>20.25</c:v>
                </c:pt>
                <c:pt idx="11">
                  <c:v>19.27</c:v>
                </c:pt>
                <c:pt idx="12">
                  <c:v>15.19</c:v>
                </c:pt>
                <c:pt idx="13">
                  <c:v>14.89</c:v>
                </c:pt>
                <c:pt idx="14">
                  <c:v>14.01</c:v>
                </c:pt>
                <c:pt idx="15">
                  <c:v>13.91</c:v>
                </c:pt>
                <c:pt idx="16">
                  <c:v>13.89</c:v>
                </c:pt>
                <c:pt idx="17">
                  <c:v>11.95</c:v>
                </c:pt>
                <c:pt idx="18">
                  <c:v>9.7200000000000006</c:v>
                </c:pt>
                <c:pt idx="19">
                  <c:v>6.83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08-4869-90BD-6FEB5B219D72}"/>
            </c:ext>
          </c:extLst>
        </c:ser>
        <c:ser>
          <c:idx val="1"/>
          <c:order val="1"/>
          <c:tx>
            <c:strRef>
              <c:f>task7.1!$B$1</c:f>
              <c:strCache>
                <c:ptCount val="1"/>
                <c:pt idx="0">
                  <c:v>source_city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task7.1!$B$2:$B$21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08-4869-90BD-6FEB5B219D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3783023"/>
        <c:axId val="1003783503"/>
      </c:barChart>
      <c:catAx>
        <c:axId val="100378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783503"/>
        <c:crosses val="autoZero"/>
        <c:auto val="1"/>
        <c:lblAlgn val="ctr"/>
        <c:lblOffset val="100"/>
        <c:noMultiLvlLbl val="0"/>
      </c:catAx>
      <c:valAx>
        <c:axId val="100378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783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[task7.3.csv]task7.3!PivotTable5</c:name>
    <c:fmtId val="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task7.3!$F$6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task7.3!$E$7:$E$27</c:f>
              <c:strCache>
                <c:ptCount val="20"/>
                <c:pt idx="0">
                  <c:v>R001</c:v>
                </c:pt>
                <c:pt idx="1">
                  <c:v>R002</c:v>
                </c:pt>
                <c:pt idx="2">
                  <c:v>R003</c:v>
                </c:pt>
                <c:pt idx="3">
                  <c:v>R004</c:v>
                </c:pt>
                <c:pt idx="4">
                  <c:v>R005</c:v>
                </c:pt>
                <c:pt idx="5">
                  <c:v>R006</c:v>
                </c:pt>
                <c:pt idx="6">
                  <c:v>R007</c:v>
                </c:pt>
                <c:pt idx="7">
                  <c:v>R008</c:v>
                </c:pt>
                <c:pt idx="8">
                  <c:v>R009</c:v>
                </c:pt>
                <c:pt idx="9">
                  <c:v>R010</c:v>
                </c:pt>
                <c:pt idx="10">
                  <c:v>R011</c:v>
                </c:pt>
                <c:pt idx="11">
                  <c:v>R012</c:v>
                </c:pt>
                <c:pt idx="12">
                  <c:v>R013</c:v>
                </c:pt>
                <c:pt idx="13">
                  <c:v>R014</c:v>
                </c:pt>
                <c:pt idx="14">
                  <c:v>R015</c:v>
                </c:pt>
                <c:pt idx="15">
                  <c:v>R016</c:v>
                </c:pt>
                <c:pt idx="16">
                  <c:v>R017</c:v>
                </c:pt>
                <c:pt idx="17">
                  <c:v>R018</c:v>
                </c:pt>
                <c:pt idx="18">
                  <c:v>R019</c:v>
                </c:pt>
                <c:pt idx="19">
                  <c:v>R020</c:v>
                </c:pt>
              </c:strCache>
            </c:strRef>
          </c:cat>
          <c:val>
            <c:numRef>
              <c:f>task7.3!$F$7:$F$27</c:f>
              <c:numCache>
                <c:formatCode>General</c:formatCode>
                <c:ptCount val="20"/>
                <c:pt idx="0">
                  <c:v>6.83</c:v>
                </c:pt>
                <c:pt idx="1">
                  <c:v>41.04</c:v>
                </c:pt>
                <c:pt idx="2">
                  <c:v>32.18</c:v>
                </c:pt>
                <c:pt idx="3">
                  <c:v>25.88</c:v>
                </c:pt>
                <c:pt idx="4">
                  <c:v>29.86</c:v>
                </c:pt>
                <c:pt idx="5">
                  <c:v>14.01</c:v>
                </c:pt>
                <c:pt idx="6">
                  <c:v>34.01</c:v>
                </c:pt>
                <c:pt idx="7">
                  <c:v>30.81</c:v>
                </c:pt>
                <c:pt idx="8">
                  <c:v>9.7200000000000006</c:v>
                </c:pt>
                <c:pt idx="9">
                  <c:v>20.25</c:v>
                </c:pt>
                <c:pt idx="10">
                  <c:v>22.64</c:v>
                </c:pt>
                <c:pt idx="11">
                  <c:v>13.89</c:v>
                </c:pt>
                <c:pt idx="12">
                  <c:v>11.95</c:v>
                </c:pt>
                <c:pt idx="13">
                  <c:v>20.97</c:v>
                </c:pt>
                <c:pt idx="14">
                  <c:v>15.19</c:v>
                </c:pt>
                <c:pt idx="15">
                  <c:v>14.89</c:v>
                </c:pt>
                <c:pt idx="16">
                  <c:v>19.27</c:v>
                </c:pt>
                <c:pt idx="17">
                  <c:v>25.83</c:v>
                </c:pt>
                <c:pt idx="18">
                  <c:v>13.91</c:v>
                </c:pt>
                <c:pt idx="19">
                  <c:v>32.799999999999997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D4-44C3-B1A7-6ED444590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3754703"/>
        <c:axId val="1003759023"/>
      </c:barChart>
      <c:catAx>
        <c:axId val="100375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759023"/>
        <c:crosses val="autoZero"/>
        <c:auto val="1"/>
        <c:lblAlgn val="ctr"/>
        <c:lblOffset val="100"/>
        <c:noMultiLvlLbl val="0"/>
      </c:catAx>
      <c:valAx>
        <c:axId val="100375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754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C28F6-901C-4C08-8754-6D8B5C522E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36407-6333-4684-AFDD-37195C535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6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70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0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14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84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6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0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6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9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1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6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7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0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8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6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4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869F61-A39B-46B0-A059-83165668F2C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6F2E3C-16CF-4193-90DC-0ED60B66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8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5F9A-954C-A3D2-A5BB-BD53813B1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89004-E066-971A-2A10-1F9A551BE0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434A5-1255-A9D9-C02F-0CE261CE2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4D75-6E0B-A7A7-7E6B-6BBF03D0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88759"/>
            <a:ext cx="10018713" cy="778042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3.4 - Identify 3 routes with the worst efficiency ratio (lowest distance-to-time).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5941-D6F7-9821-C11C-C4BECA08C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511167"/>
            <a:ext cx="4895055" cy="4280034"/>
          </a:xfrm>
        </p:spPr>
        <p:txBody>
          <a:bodyPr>
            <a:normAutofit/>
          </a:bodyPr>
          <a:lstStyle/>
          <a:p>
            <a:r>
              <a:rPr lang="en-US" dirty="0"/>
              <a:t>SELECT   </a:t>
            </a:r>
            <a:r>
              <a:rPr lang="en-US" dirty="0" err="1"/>
              <a:t>s.Route_ID</a:t>
            </a:r>
            <a:r>
              <a:rPr lang="en-US" dirty="0"/>
              <a:t>, </a:t>
            </a:r>
            <a:r>
              <a:rPr lang="en-US" dirty="0" err="1"/>
              <a:t>r.Distance_KM</a:t>
            </a:r>
            <a:r>
              <a:rPr lang="en-US" dirty="0"/>
              <a:t>, AVG(        TIMESTAMPDIFF(HOUR, </a:t>
            </a:r>
            <a:r>
              <a:rPr lang="en-US" dirty="0" err="1"/>
              <a:t>s.Pickup_Date</a:t>
            </a:r>
            <a:r>
              <a:rPr lang="en-US" dirty="0"/>
              <a:t>, </a:t>
            </a:r>
            <a:r>
              <a:rPr lang="en-US" dirty="0" err="1"/>
              <a:t>s.Delivery_Date</a:t>
            </a:r>
            <a:r>
              <a:rPr lang="en-US" dirty="0"/>
              <a:t>)    ) AS </a:t>
            </a:r>
            <a:r>
              <a:rPr lang="en-US" dirty="0" err="1"/>
              <a:t>Avg_Transit_Time_Hours</a:t>
            </a:r>
            <a:r>
              <a:rPr lang="en-US" dirty="0"/>
              <a:t>,    (</a:t>
            </a:r>
            <a:r>
              <a:rPr lang="en-US" dirty="0" err="1"/>
              <a:t>r.Distance_KM</a:t>
            </a:r>
            <a:r>
              <a:rPr lang="en-US" dirty="0"/>
              <a:t> /     AVG(TIMESTAMPDIFF(HOUR, </a:t>
            </a:r>
            <a:r>
              <a:rPr lang="en-US" dirty="0" err="1"/>
              <a:t>s.Pickup_Date</a:t>
            </a:r>
            <a:r>
              <a:rPr lang="en-US" dirty="0"/>
              <a:t>, </a:t>
            </a:r>
            <a:r>
              <a:rPr lang="en-US" dirty="0" err="1"/>
              <a:t>s.Delivery_Date</a:t>
            </a:r>
            <a:r>
              <a:rPr lang="en-US" dirty="0"/>
              <a:t>))    ) AS </a:t>
            </a:r>
            <a:r>
              <a:rPr lang="en-US" dirty="0" err="1"/>
              <a:t>Distance_Time_Efficiency</a:t>
            </a:r>
            <a:r>
              <a:rPr lang="en-US" dirty="0"/>
              <a:t> FROM Shipments s JOIN Routes r    ON </a:t>
            </a:r>
            <a:r>
              <a:rPr lang="en-US" dirty="0" err="1"/>
              <a:t>s.Route_ID</a:t>
            </a:r>
            <a:r>
              <a:rPr lang="en-US" dirty="0"/>
              <a:t> = </a:t>
            </a:r>
            <a:r>
              <a:rPr lang="en-US" dirty="0" err="1"/>
              <a:t>r.Route_ID</a:t>
            </a:r>
            <a:r>
              <a:rPr lang="en-US" dirty="0"/>
              <a:t> GROUP BY </a:t>
            </a:r>
            <a:r>
              <a:rPr lang="en-US" dirty="0" err="1"/>
              <a:t>s.Route_ID</a:t>
            </a:r>
            <a:r>
              <a:rPr lang="en-US" dirty="0"/>
              <a:t>, </a:t>
            </a:r>
            <a:r>
              <a:rPr lang="en-US" dirty="0" err="1"/>
              <a:t>r.Distance_KM</a:t>
            </a:r>
            <a:r>
              <a:rPr lang="en-US" dirty="0"/>
              <a:t> ORDER BY </a:t>
            </a:r>
            <a:r>
              <a:rPr lang="en-US" dirty="0" err="1"/>
              <a:t>Distance_Time_Efficiency</a:t>
            </a:r>
            <a:r>
              <a:rPr lang="en-US" dirty="0"/>
              <a:t> ASC LIMIT 3;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9B2860-EC91-F45F-F57B-AEBF8B12070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42647589"/>
              </p:ext>
            </p:extLst>
          </p:nvPr>
        </p:nvGraphicFramePr>
        <p:xfrm>
          <a:off x="6607175" y="2667000"/>
          <a:ext cx="4895848" cy="1944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62">
                  <a:extLst>
                    <a:ext uri="{9D8B030D-6E8A-4147-A177-3AD203B41FA5}">
                      <a16:colId xmlns:a16="http://schemas.microsoft.com/office/drawing/2014/main" val="1505117723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7985986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1390298203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3540924033"/>
                    </a:ext>
                  </a:extLst>
                </a:gridCol>
              </a:tblGrid>
              <a:tr h="4834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Distance_KM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Avg_Transit_Time_Hours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Distance_Time_Efficiency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52787526"/>
                  </a:ext>
                </a:extLst>
              </a:tr>
              <a:tr h="4834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60.2059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14.6996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0317738"/>
                  </a:ext>
                </a:extLst>
              </a:tr>
              <a:tr h="4834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28.1071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21.5604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6399760"/>
                  </a:ext>
                </a:extLst>
              </a:tr>
              <a:tr h="4834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51.1364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36.0996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619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84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EFC4-C23B-258D-7DA5-43EDAA9F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346508"/>
            <a:ext cx="10518392" cy="1819173"/>
          </a:xfrm>
        </p:spPr>
        <p:txBody>
          <a:bodyPr>
            <a:normAutofit/>
          </a:bodyPr>
          <a:lstStyle/>
          <a:p>
            <a:r>
              <a:rPr lang="en-US" sz="2400" b="1" dirty="0"/>
              <a:t>3.5 Find routes with &gt;20% of shipments delayed beyond expected transit time</a:t>
            </a:r>
            <a:r>
              <a:rPr lang="en-US" sz="2400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70E85-8FFC-A104-6BA2-5FBC0FAFB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952901"/>
            <a:ext cx="4895055" cy="4838299"/>
          </a:xfrm>
        </p:spPr>
        <p:txBody>
          <a:bodyPr>
            <a:normAutofit/>
          </a:bodyPr>
          <a:lstStyle/>
          <a:p>
            <a:r>
              <a:rPr lang="en-US" sz="2400" dirty="0"/>
              <a:t>select </a:t>
            </a:r>
            <a:r>
              <a:rPr lang="en-US" sz="2400" dirty="0" err="1"/>
              <a:t>timestampdiff</a:t>
            </a:r>
            <a:r>
              <a:rPr lang="en-US" sz="2400" dirty="0"/>
              <a:t>(</a:t>
            </a:r>
            <a:r>
              <a:rPr lang="en-US" sz="2400" dirty="0" err="1"/>
              <a:t>hour,Pickup_date</a:t>
            </a:r>
            <a:r>
              <a:rPr lang="en-US" sz="2400" dirty="0"/>
              <a:t>, </a:t>
            </a:r>
            <a:r>
              <a:rPr lang="en-US" sz="2400" dirty="0" err="1"/>
              <a:t>Delivery_date</a:t>
            </a:r>
            <a:r>
              <a:rPr lang="en-US" sz="2400" dirty="0"/>
              <a:t>) as </a:t>
            </a:r>
            <a:r>
              <a:rPr lang="en-US" sz="2400" dirty="0" err="1"/>
              <a:t>avg_delivery_delay</a:t>
            </a:r>
            <a:r>
              <a:rPr lang="en-US" sz="2400" dirty="0"/>
              <a:t>, </a:t>
            </a:r>
            <a:r>
              <a:rPr lang="en-US" sz="2400" dirty="0" err="1"/>
              <a:t>route_id</a:t>
            </a:r>
            <a:r>
              <a:rPr lang="en-US" sz="2400" dirty="0"/>
              <a:t> from shipments where (</a:t>
            </a:r>
            <a:r>
              <a:rPr lang="en-US" sz="2400" dirty="0" err="1"/>
              <a:t>timestampdiff</a:t>
            </a:r>
            <a:r>
              <a:rPr lang="en-US" sz="2400" dirty="0"/>
              <a:t>(</a:t>
            </a:r>
            <a:r>
              <a:rPr lang="en-US" sz="2400" dirty="0" err="1"/>
              <a:t>hour,Pickup_date</a:t>
            </a:r>
            <a:r>
              <a:rPr lang="en-US" sz="2400" dirty="0"/>
              <a:t>, </a:t>
            </a:r>
            <a:r>
              <a:rPr lang="en-US" sz="2400" dirty="0" err="1"/>
              <a:t>Delivery_date</a:t>
            </a:r>
            <a:r>
              <a:rPr lang="en-US" sz="2400" dirty="0"/>
              <a:t>)*20)/100 &lt; </a:t>
            </a:r>
            <a:r>
              <a:rPr lang="en-US" sz="2400" dirty="0" err="1"/>
              <a:t>delay_hours</a:t>
            </a:r>
            <a:r>
              <a:rPr lang="en-US" sz="2400" dirty="0"/>
              <a:t>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31A397-D7C3-0BB4-A623-EF928A4FF7E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04440157"/>
              </p:ext>
            </p:extLst>
          </p:nvPr>
        </p:nvGraphicFramePr>
        <p:xfrm>
          <a:off x="7315199" y="1617044"/>
          <a:ext cx="4187826" cy="475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3913">
                  <a:extLst>
                    <a:ext uri="{9D8B030D-6E8A-4147-A177-3AD203B41FA5}">
                      <a16:colId xmlns:a16="http://schemas.microsoft.com/office/drawing/2014/main" val="1386993930"/>
                    </a:ext>
                  </a:extLst>
                </a:gridCol>
                <a:gridCol w="2093913">
                  <a:extLst>
                    <a:ext uri="{9D8B030D-6E8A-4147-A177-3AD203B41FA5}">
                      <a16:colId xmlns:a16="http://schemas.microsoft.com/office/drawing/2014/main" val="210538071"/>
                    </a:ext>
                  </a:extLst>
                </a:gridCol>
              </a:tblGrid>
              <a:tr h="47583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avg_delivery_delay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93960389"/>
                  </a:ext>
                </a:extLst>
              </a:tr>
              <a:tr h="47583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053907"/>
                  </a:ext>
                </a:extLst>
              </a:tr>
              <a:tr h="47583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23297729"/>
                  </a:ext>
                </a:extLst>
              </a:tr>
              <a:tr h="47583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1501142"/>
                  </a:ext>
                </a:extLst>
              </a:tr>
              <a:tr h="47583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6032480"/>
                  </a:ext>
                </a:extLst>
              </a:tr>
              <a:tr h="47583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0694796"/>
                  </a:ext>
                </a:extLst>
              </a:tr>
              <a:tr h="47583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0241084"/>
                  </a:ext>
                </a:extLst>
              </a:tr>
              <a:tr h="47583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2337997"/>
                  </a:ext>
                </a:extLst>
              </a:tr>
              <a:tr h="47583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88429485"/>
                  </a:ext>
                </a:extLst>
              </a:tr>
              <a:tr h="47583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9005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293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C956-B735-8E79-B684-847666BB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3.6 - Recommend potential routes or hub pairs for optimization.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F718-6448-0838-69A4-074D2C474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Re-route shipments</a:t>
            </a:r>
          </a:p>
          <a:p>
            <a:r>
              <a:rPr lang="en-US" dirty="0"/>
              <a:t>Avoid high-congestion paths</a:t>
            </a:r>
          </a:p>
          <a:p>
            <a:r>
              <a:rPr lang="en-US" dirty="0"/>
              <a:t>Use alternate highways or transit corridors</a:t>
            </a:r>
          </a:p>
          <a:p>
            <a:pPr marL="0" indent="0">
              <a:buNone/>
            </a:pPr>
            <a:r>
              <a:rPr lang="en-US" b="1" dirty="0"/>
              <a:t>Hub Pair Optimization</a:t>
            </a:r>
          </a:p>
          <a:p>
            <a:r>
              <a:rPr lang="en-US" dirty="0"/>
              <a:t>Introduce intermediate hubs for long routes</a:t>
            </a:r>
          </a:p>
          <a:p>
            <a:r>
              <a:rPr lang="en-US" dirty="0"/>
              <a:t>Balance load between nearby warehouses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29CB0C-E9C7-AA71-7199-A64F8341C1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Adjust Expected Transit  Time</a:t>
            </a:r>
          </a:p>
          <a:p>
            <a:r>
              <a:rPr lang="en-US" dirty="0"/>
              <a:t>Update unrealistic SLAs for problematic routes Use historical averages for better forecasting</a:t>
            </a:r>
          </a:p>
          <a:p>
            <a:pPr marL="0" indent="0">
              <a:buNone/>
            </a:pPr>
            <a:r>
              <a:rPr lang="en-US" b="1" dirty="0"/>
              <a:t>Warehouse-Level Improvements</a:t>
            </a:r>
          </a:p>
          <a:p>
            <a:r>
              <a:rPr lang="en-US" dirty="0"/>
              <a:t>Increase dispatch frequency for delayed routes</a:t>
            </a:r>
          </a:p>
          <a:p>
            <a:r>
              <a:rPr lang="en-US" dirty="0"/>
              <a:t>Assign express handling to critical routes;</a:t>
            </a:r>
          </a:p>
        </p:txBody>
      </p:sp>
    </p:spTree>
    <p:extLst>
      <p:ext uri="{BB962C8B-B14F-4D97-AF65-F5344CB8AC3E}">
        <p14:creationId xmlns:p14="http://schemas.microsoft.com/office/powerpoint/2010/main" val="302292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7A4A-40B7-062C-3345-F9B27EAE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027" y="269508"/>
            <a:ext cx="11069053" cy="797292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4. 1 Find the top 3 warehouses with the highest average delay in shipments dispatched</a:t>
            </a:r>
            <a:r>
              <a:rPr lang="en-US" sz="2400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3EF2-572D-0DBE-A2DC-6674151A3F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select </a:t>
            </a:r>
            <a:r>
              <a:rPr lang="en-US" sz="2800" dirty="0" err="1"/>
              <a:t>warehouse_id</a:t>
            </a:r>
            <a:r>
              <a:rPr lang="en-US" sz="2800" dirty="0"/>
              <a:t>, round(avg(</a:t>
            </a:r>
            <a:r>
              <a:rPr lang="en-US" sz="2800" dirty="0" err="1"/>
              <a:t>delay_hours</a:t>
            </a:r>
            <a:r>
              <a:rPr lang="en-US" sz="2800" dirty="0"/>
              <a:t>),1) as </a:t>
            </a:r>
            <a:r>
              <a:rPr lang="en-US" sz="2800" dirty="0" err="1"/>
              <a:t>avg_delay</a:t>
            </a:r>
            <a:r>
              <a:rPr lang="en-US" sz="2800" dirty="0"/>
              <a:t> from shipments group by </a:t>
            </a:r>
            <a:r>
              <a:rPr lang="en-US" sz="2800" dirty="0" err="1"/>
              <a:t>warehouse_id</a:t>
            </a:r>
            <a:r>
              <a:rPr lang="en-US" sz="2800" dirty="0"/>
              <a:t> order by avg(</a:t>
            </a:r>
            <a:r>
              <a:rPr lang="en-US" sz="2800" dirty="0" err="1"/>
              <a:t>delay_hours</a:t>
            </a:r>
            <a:r>
              <a:rPr lang="en-US" sz="2800" dirty="0"/>
              <a:t>) desc limit 3;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5E5B73-90AB-2BB7-BCA2-D4F80F4723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75855749"/>
              </p:ext>
            </p:extLst>
          </p:nvPr>
        </p:nvGraphicFramePr>
        <p:xfrm>
          <a:off x="6607175" y="2667000"/>
          <a:ext cx="4895850" cy="148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3191785908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2547138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warehouse_id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avg_delay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5829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95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584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6625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46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250E0-F65B-AF6C-387D-6DB9C3EC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52112"/>
          </a:xfrm>
        </p:spPr>
        <p:txBody>
          <a:bodyPr>
            <a:normAutofit/>
          </a:bodyPr>
          <a:lstStyle/>
          <a:p>
            <a:r>
              <a:rPr lang="en-US" sz="2400" b="1" dirty="0"/>
              <a:t>4.2 - Calculate total shipments vs delayed shipments for each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60BD-D8FB-29B1-F4DF-3CE01E9326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    </a:t>
            </a:r>
            <a:r>
              <a:rPr lang="en-US" sz="2400" dirty="0" err="1"/>
              <a:t>Warehouse_ID</a:t>
            </a:r>
            <a:r>
              <a:rPr lang="en-US" sz="2400" dirty="0"/>
              <a:t>,    COUNT(*) AS </a:t>
            </a:r>
            <a:r>
              <a:rPr lang="en-US" sz="2400" dirty="0" err="1"/>
              <a:t>Total_Shipments</a:t>
            </a:r>
            <a:r>
              <a:rPr lang="en-US" sz="2400" dirty="0"/>
              <a:t>,    SUM(        CASE            WHEN </a:t>
            </a:r>
            <a:r>
              <a:rPr lang="en-US" sz="2400" dirty="0" err="1"/>
              <a:t>Delay_Hours</a:t>
            </a:r>
            <a:r>
              <a:rPr lang="en-US" sz="2400" dirty="0"/>
              <a:t> &gt; 0 THEN 1 ELSE 0        END    ) AS </a:t>
            </a:r>
            <a:r>
              <a:rPr lang="en-US" sz="2400" dirty="0" err="1"/>
              <a:t>Delayed_ShipmentsFROM</a:t>
            </a:r>
            <a:r>
              <a:rPr lang="en-US" sz="2400" dirty="0"/>
              <a:t> Shipments GROUP BY </a:t>
            </a:r>
            <a:r>
              <a:rPr lang="en-US" sz="2400" dirty="0" err="1"/>
              <a:t>Warehouse_ID</a:t>
            </a:r>
            <a:r>
              <a:rPr lang="en-US" sz="2400" dirty="0"/>
              <a:t>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4526867-3216-3F44-F882-459AE940A6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0886069"/>
              </p:ext>
            </p:extLst>
          </p:nvPr>
        </p:nvGraphicFramePr>
        <p:xfrm>
          <a:off x="6607175" y="1501543"/>
          <a:ext cx="5308901" cy="4289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519">
                  <a:extLst>
                    <a:ext uri="{9D8B030D-6E8A-4147-A177-3AD203B41FA5}">
                      <a16:colId xmlns:a16="http://schemas.microsoft.com/office/drawing/2014/main" val="4077545988"/>
                    </a:ext>
                  </a:extLst>
                </a:gridCol>
                <a:gridCol w="1601201">
                  <a:extLst>
                    <a:ext uri="{9D8B030D-6E8A-4147-A177-3AD203B41FA5}">
                      <a16:colId xmlns:a16="http://schemas.microsoft.com/office/drawing/2014/main" val="279321471"/>
                    </a:ext>
                  </a:extLst>
                </a:gridCol>
                <a:gridCol w="2211181">
                  <a:extLst>
                    <a:ext uri="{9D8B030D-6E8A-4147-A177-3AD203B41FA5}">
                      <a16:colId xmlns:a16="http://schemas.microsoft.com/office/drawing/2014/main" val="4119295596"/>
                    </a:ext>
                  </a:extLst>
                </a:gridCol>
              </a:tblGrid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Total_Shipments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Delayed_Shipments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75165146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85251992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1620439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31666189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6052969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5625894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6465478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418762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03824814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98003069"/>
                  </a:ext>
                </a:extLst>
              </a:tr>
              <a:tr h="38996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83993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83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43CD-088E-1F21-4826-4557E1BB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9" y="240632"/>
            <a:ext cx="11518232" cy="1058779"/>
          </a:xfrm>
        </p:spPr>
        <p:txBody>
          <a:bodyPr>
            <a:normAutofit/>
          </a:bodyPr>
          <a:lstStyle/>
          <a:p>
            <a:r>
              <a:rPr lang="en-US" sz="2400" b="1" dirty="0"/>
              <a:t>4.3 - Use CTEs to identify warehouses where average delay exceeds the global average</a:t>
            </a:r>
            <a:br>
              <a:rPr lang="en-US" sz="2400" b="1" dirty="0"/>
            </a:br>
            <a:r>
              <a:rPr lang="en-US" sz="2400" b="1" dirty="0"/>
              <a:t>delay.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5CA00-F4DA-0C7B-080C-9BFE61708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078029"/>
            <a:ext cx="4895055" cy="4713171"/>
          </a:xfrm>
        </p:spPr>
        <p:txBody>
          <a:bodyPr>
            <a:normAutofit/>
          </a:bodyPr>
          <a:lstStyle/>
          <a:p>
            <a:r>
              <a:rPr lang="en-US" sz="2000" dirty="0"/>
              <a:t>WITH </a:t>
            </a:r>
            <a:r>
              <a:rPr lang="en-US" sz="2000" dirty="0" err="1"/>
              <a:t>Global_Avg_Delay</a:t>
            </a:r>
            <a:r>
              <a:rPr lang="en-US" sz="2000" dirty="0"/>
              <a:t> AS (SELECT        AVG(</a:t>
            </a:r>
            <a:r>
              <a:rPr lang="en-US" sz="2000" dirty="0" err="1"/>
              <a:t>Delay_Hours</a:t>
            </a:r>
            <a:r>
              <a:rPr lang="en-US" sz="2000" dirty="0"/>
              <a:t>) AS </a:t>
            </a:r>
            <a:r>
              <a:rPr lang="en-US" sz="2000" dirty="0" err="1"/>
              <a:t>Global_Avg</a:t>
            </a:r>
            <a:r>
              <a:rPr lang="en-US" sz="2000" dirty="0"/>
              <a:t>    FROM Shipments),</a:t>
            </a:r>
            <a:r>
              <a:rPr lang="en-US" sz="2000" dirty="0" err="1"/>
              <a:t>Warehouse_Avg_Delay</a:t>
            </a:r>
            <a:r>
              <a:rPr lang="en-US" sz="2000" dirty="0"/>
              <a:t> AS (    SELECT        </a:t>
            </a:r>
            <a:r>
              <a:rPr lang="en-US" sz="2000" dirty="0" err="1"/>
              <a:t>Warehouse_ID</a:t>
            </a:r>
            <a:r>
              <a:rPr lang="en-US" sz="2000" dirty="0"/>
              <a:t>,        AVG(</a:t>
            </a:r>
            <a:r>
              <a:rPr lang="en-US" sz="2000" dirty="0" err="1"/>
              <a:t>Delay_Hours</a:t>
            </a:r>
            <a:r>
              <a:rPr lang="en-US" sz="2000" dirty="0"/>
              <a:t>) AS </a:t>
            </a:r>
            <a:r>
              <a:rPr lang="en-US" sz="2000" dirty="0" err="1"/>
              <a:t>Warehouse_Avg</a:t>
            </a:r>
            <a:r>
              <a:rPr lang="en-US" sz="2000" dirty="0"/>
              <a:t>    FROM Shipments    GROUP BY </a:t>
            </a:r>
            <a:r>
              <a:rPr lang="en-US" sz="2000" dirty="0" err="1"/>
              <a:t>Warehouse_ID</a:t>
            </a:r>
            <a:r>
              <a:rPr lang="en-US" sz="2000" dirty="0"/>
              <a:t>)SELECT    </a:t>
            </a:r>
            <a:r>
              <a:rPr lang="en-US" sz="2000" dirty="0" err="1"/>
              <a:t>w.Warehouse_ID</a:t>
            </a:r>
            <a:r>
              <a:rPr lang="en-US" sz="2000" dirty="0"/>
              <a:t>,    </a:t>
            </a:r>
            <a:r>
              <a:rPr lang="en-US" sz="2000" dirty="0" err="1"/>
              <a:t>w.Warehouse_Avg</a:t>
            </a:r>
            <a:r>
              <a:rPr lang="en-US" sz="2000" dirty="0"/>
              <a:t>,    </a:t>
            </a:r>
            <a:r>
              <a:rPr lang="en-US" sz="2000" dirty="0" err="1"/>
              <a:t>g.Global_AvgFROM</a:t>
            </a:r>
            <a:r>
              <a:rPr lang="en-US" sz="2000" dirty="0"/>
              <a:t> </a:t>
            </a:r>
            <a:r>
              <a:rPr lang="en-US" sz="2000" dirty="0" err="1"/>
              <a:t>Warehouse_Avg_Delay</a:t>
            </a:r>
            <a:r>
              <a:rPr lang="en-US" sz="2000" dirty="0"/>
              <a:t> w CROSS JOIN </a:t>
            </a:r>
            <a:r>
              <a:rPr lang="en-US" sz="2000" dirty="0" err="1"/>
              <a:t>Global_Avg_Delay</a:t>
            </a:r>
            <a:r>
              <a:rPr lang="en-US" sz="2000" dirty="0"/>
              <a:t> </a:t>
            </a:r>
            <a:r>
              <a:rPr lang="en-US" sz="2000" dirty="0" err="1"/>
              <a:t>gWHERE</a:t>
            </a:r>
            <a:r>
              <a:rPr lang="en-US" sz="2000" dirty="0"/>
              <a:t> </a:t>
            </a:r>
            <a:r>
              <a:rPr lang="en-US" sz="2000" dirty="0" err="1"/>
              <a:t>w.Warehouse_Avg</a:t>
            </a:r>
            <a:r>
              <a:rPr lang="en-US" sz="2000" dirty="0"/>
              <a:t> &gt; </a:t>
            </a:r>
            <a:r>
              <a:rPr lang="en-US" sz="2000" dirty="0" err="1"/>
              <a:t>g.Global_Avg</a:t>
            </a:r>
            <a:r>
              <a:rPr lang="en-US" sz="2000" dirty="0"/>
              <a:t>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4FFFA7-B0B0-74A7-D7BE-9DDEE039CB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82429686"/>
              </p:ext>
            </p:extLst>
          </p:nvPr>
        </p:nvGraphicFramePr>
        <p:xfrm>
          <a:off x="6607175" y="2667000"/>
          <a:ext cx="48958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2499012491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1109652211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0248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Warehouse_Avg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Global_Avg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070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4529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9729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719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4078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7160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700265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Ocean currents">
                <a:extLst>
                  <a:ext uri="{FF2B5EF4-FFF2-40B4-BE49-F238E27FC236}">
                    <a16:creationId xmlns:a16="http://schemas.microsoft.com/office/drawing/2014/main" id="{977E23C3-DDAD-E839-EA3F-3E2F52B59D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2007047"/>
                  </p:ext>
                </p:extLst>
              </p:nvPr>
            </p:nvGraphicFramePr>
            <p:xfrm>
              <a:off x="9276898" y="206623"/>
              <a:ext cx="2861565" cy="30026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61565" cy="3002631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1288724" ay="574457" az="-10575363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49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Ocean currents">
                <a:extLst>
                  <a:ext uri="{FF2B5EF4-FFF2-40B4-BE49-F238E27FC236}">
                    <a16:creationId xmlns:a16="http://schemas.microsoft.com/office/drawing/2014/main" id="{977E23C3-DDAD-E839-EA3F-3E2F52B59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6898" y="206623"/>
                <a:ext cx="2861565" cy="30026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996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3EDA-9FAC-6DD9-31CE-64598698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54242"/>
          </a:xfrm>
        </p:spPr>
        <p:txBody>
          <a:bodyPr>
            <a:normAutofit/>
          </a:bodyPr>
          <a:lstStyle/>
          <a:p>
            <a:r>
              <a:rPr lang="en-US" sz="2400" b="1" dirty="0"/>
              <a:t>4.4 - Rank all warehouses based on on-time delivery percentage.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FEB7-E984-04ED-9240-7F137B1D77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on_time_delivery</a:t>
            </a:r>
            <a:r>
              <a:rPr lang="en-US" dirty="0"/>
              <a:t> as (select count(</a:t>
            </a:r>
            <a:r>
              <a:rPr lang="en-US" dirty="0" err="1"/>
              <a:t>warehouse_id</a:t>
            </a:r>
            <a:r>
              <a:rPr lang="en-US" dirty="0"/>
              <a:t>) as </a:t>
            </a:r>
            <a:r>
              <a:rPr lang="en-US" dirty="0" err="1"/>
              <a:t>on_time</a:t>
            </a:r>
            <a:r>
              <a:rPr lang="en-US" dirty="0"/>
              <a:t>, </a:t>
            </a:r>
            <a:r>
              <a:rPr lang="en-US" dirty="0" err="1"/>
              <a:t>warehouse_id</a:t>
            </a:r>
            <a:r>
              <a:rPr lang="en-US" dirty="0"/>
              <a:t>, rank () over (order by count(</a:t>
            </a:r>
            <a:r>
              <a:rPr lang="en-US" dirty="0" err="1"/>
              <a:t>warehouse_id</a:t>
            </a:r>
            <a:r>
              <a:rPr lang="en-US" dirty="0"/>
              <a:t>) desc) as </a:t>
            </a:r>
            <a:r>
              <a:rPr lang="en-US" dirty="0" err="1"/>
              <a:t>rank_order</a:t>
            </a:r>
            <a:r>
              <a:rPr lang="en-US" dirty="0"/>
              <a:t> from </a:t>
            </a:r>
            <a:r>
              <a:rPr lang="en-US" dirty="0" err="1"/>
              <a:t>shipmentswhere</a:t>
            </a:r>
            <a:r>
              <a:rPr lang="en-US" dirty="0"/>
              <a:t> </a:t>
            </a:r>
            <a:r>
              <a:rPr lang="en-US" dirty="0" err="1"/>
              <a:t>Delay_Hours</a:t>
            </a:r>
            <a:r>
              <a:rPr lang="en-US" dirty="0"/>
              <a:t> = 0group by </a:t>
            </a:r>
            <a:r>
              <a:rPr lang="en-US" dirty="0" err="1"/>
              <a:t>warehouse_id</a:t>
            </a:r>
            <a:r>
              <a:rPr lang="en-US" dirty="0"/>
              <a:t>),</a:t>
            </a:r>
            <a:r>
              <a:rPr lang="en-US" dirty="0" err="1"/>
              <a:t>total_count</a:t>
            </a:r>
            <a:r>
              <a:rPr lang="en-US" dirty="0"/>
              <a:t> as (select count(*) as total, </a:t>
            </a:r>
            <a:r>
              <a:rPr lang="en-US" dirty="0" err="1"/>
              <a:t>warehouse_id</a:t>
            </a:r>
            <a:r>
              <a:rPr lang="en-US" dirty="0"/>
              <a:t> from shipments group by </a:t>
            </a:r>
            <a:r>
              <a:rPr lang="en-US" dirty="0" err="1"/>
              <a:t>warehouse_id</a:t>
            </a:r>
            <a:r>
              <a:rPr lang="en-US" dirty="0"/>
              <a:t>)select (</a:t>
            </a:r>
            <a:r>
              <a:rPr lang="en-US" dirty="0" err="1"/>
              <a:t>on_time</a:t>
            </a:r>
            <a:r>
              <a:rPr lang="en-US" dirty="0"/>
              <a:t> * 100 /total) </a:t>
            </a:r>
            <a:r>
              <a:rPr lang="en-US" dirty="0" err="1"/>
              <a:t>rank_order</a:t>
            </a:r>
            <a:r>
              <a:rPr lang="en-US" dirty="0"/>
              <a:t>, </a:t>
            </a:r>
            <a:r>
              <a:rPr lang="en-US" dirty="0" err="1"/>
              <a:t>d.warehouse_id</a:t>
            </a:r>
            <a:r>
              <a:rPr lang="en-US" dirty="0"/>
              <a:t> from </a:t>
            </a:r>
            <a:r>
              <a:rPr lang="en-US" dirty="0" err="1"/>
              <a:t>on_time_delivery</a:t>
            </a:r>
            <a:r>
              <a:rPr lang="en-US" dirty="0"/>
              <a:t> as d join </a:t>
            </a:r>
            <a:r>
              <a:rPr lang="en-US" dirty="0" err="1"/>
              <a:t>total_count</a:t>
            </a:r>
            <a:r>
              <a:rPr lang="en-US" dirty="0"/>
              <a:t> as ton </a:t>
            </a:r>
            <a:r>
              <a:rPr lang="en-US" dirty="0" err="1"/>
              <a:t>t.warehouse_id</a:t>
            </a:r>
            <a:r>
              <a:rPr lang="en-US" dirty="0"/>
              <a:t> = </a:t>
            </a:r>
            <a:r>
              <a:rPr lang="en-US" dirty="0" err="1"/>
              <a:t>d.warehouse_id</a:t>
            </a:r>
            <a:r>
              <a:rPr lang="en-US" dirty="0"/>
              <a:t>;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A8F4DD-D52B-1F4D-A094-DAE060DE093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87659638"/>
              </p:ext>
            </p:extLst>
          </p:nvPr>
        </p:nvGraphicFramePr>
        <p:xfrm>
          <a:off x="7411453" y="2667000"/>
          <a:ext cx="409157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786">
                  <a:extLst>
                    <a:ext uri="{9D8B030D-6E8A-4147-A177-3AD203B41FA5}">
                      <a16:colId xmlns:a16="http://schemas.microsoft.com/office/drawing/2014/main" val="3818210453"/>
                    </a:ext>
                  </a:extLst>
                </a:gridCol>
                <a:gridCol w="2045786">
                  <a:extLst>
                    <a:ext uri="{9D8B030D-6E8A-4147-A177-3AD203B41FA5}">
                      <a16:colId xmlns:a16="http://schemas.microsoft.com/office/drawing/2014/main" val="476759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rank_order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warehouse_id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69803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10.7143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2911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6.5421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24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6.7961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136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7.6923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955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5.5556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7560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6.1856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250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7.8431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969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8.7379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0455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2.0833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937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5.0505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80498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32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0724-9138-FB73-38A5-7A201ACF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5.1 - Rank delivery agents (per route) by on-time delivery percentage.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066C-C5D2-2448-BFC4-9F457D3545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x.Route_ID,x.Agent_ID,x.On_Time_Percentage,RANK</a:t>
            </a:r>
            <a:r>
              <a:rPr lang="en-US" dirty="0"/>
              <a:t>() OVER (PARTITION BY </a:t>
            </a:r>
            <a:r>
              <a:rPr lang="en-US" dirty="0" err="1"/>
              <a:t>x.Route_ID</a:t>
            </a:r>
            <a:r>
              <a:rPr lang="en-US" dirty="0"/>
              <a:t> order BY </a:t>
            </a:r>
            <a:r>
              <a:rPr lang="en-US" dirty="0" err="1"/>
              <a:t>x.On_Time_Percentage</a:t>
            </a:r>
            <a:r>
              <a:rPr lang="en-US" dirty="0"/>
              <a:t> DESC) AS </a:t>
            </a:r>
            <a:r>
              <a:rPr lang="en-US" dirty="0" err="1"/>
              <a:t>Agent_Rank</a:t>
            </a:r>
            <a:r>
              <a:rPr lang="en-US" dirty="0"/>
              <a:t> FROM (SELECT </a:t>
            </a:r>
            <a:r>
              <a:rPr lang="en-US" dirty="0" err="1"/>
              <a:t>Route_ID,Agent_ID</a:t>
            </a:r>
            <a:r>
              <a:rPr lang="en-US" dirty="0"/>
              <a:t>,(SUM(            CASE                WHEN </a:t>
            </a:r>
            <a:r>
              <a:rPr lang="en-US" dirty="0" err="1"/>
              <a:t>Delay_Hours</a:t>
            </a:r>
            <a:r>
              <a:rPr lang="en-US" dirty="0"/>
              <a:t> = 0 THEN 1 ELSE 0            END        ) * 100.0 / COUNT(*)) AS </a:t>
            </a:r>
            <a:r>
              <a:rPr lang="en-US" dirty="0" err="1"/>
              <a:t>On_Time_Percentage</a:t>
            </a:r>
            <a:r>
              <a:rPr lang="en-US" dirty="0"/>
              <a:t>    FROM Shipments    GROUP BY </a:t>
            </a:r>
            <a:r>
              <a:rPr lang="en-US" dirty="0" err="1"/>
              <a:t>Route_ID</a:t>
            </a:r>
            <a:r>
              <a:rPr lang="en-US" dirty="0"/>
              <a:t>, </a:t>
            </a:r>
            <a:r>
              <a:rPr lang="en-US" dirty="0" err="1"/>
              <a:t>Agent_ID</a:t>
            </a:r>
            <a:r>
              <a:rPr lang="en-US" dirty="0"/>
              <a:t>) x;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DBFF338-61B1-F6AF-7853-C5B1A3ACC45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29153827"/>
              </p:ext>
            </p:extLst>
          </p:nvPr>
        </p:nvGraphicFramePr>
        <p:xfrm>
          <a:off x="6607175" y="2030931"/>
          <a:ext cx="4895848" cy="444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962">
                  <a:extLst>
                    <a:ext uri="{9D8B030D-6E8A-4147-A177-3AD203B41FA5}">
                      <a16:colId xmlns:a16="http://schemas.microsoft.com/office/drawing/2014/main" val="2706739760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3855218864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3729054208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1764054586"/>
                    </a:ext>
                  </a:extLst>
                </a:gridCol>
              </a:tblGrid>
              <a:tr h="5788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Agent_ID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On_Time_Percentage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Agent_Rank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23803624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08337624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16116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44831311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92745117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33.33333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7848719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A0038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7904238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25487427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22954380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03259191"/>
                  </a:ext>
                </a:extLst>
              </a:tr>
              <a:tr h="386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9469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509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285E-FC4B-AF31-247B-1C84D7D6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5.2 - Find agents whose on-time % is below 85%.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0862-1C86-9437-52B0-40D754076F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x.Agent_ID,x.On_Time_PercentageFROM</a:t>
            </a:r>
            <a:r>
              <a:rPr lang="en-US" dirty="0"/>
              <a:t> (SELECT </a:t>
            </a:r>
            <a:r>
              <a:rPr lang="en-US" dirty="0" err="1"/>
              <a:t>Agent_ID</a:t>
            </a:r>
            <a:r>
              <a:rPr lang="en-US" dirty="0"/>
              <a:t>,(SUM(            CASE                WHEN </a:t>
            </a:r>
            <a:r>
              <a:rPr lang="en-US" dirty="0" err="1"/>
              <a:t>Delay_Hours</a:t>
            </a:r>
            <a:r>
              <a:rPr lang="en-US" dirty="0"/>
              <a:t> = 0 THEN 1 ELSE 0            END        ) * 100.0 / COUNT(*)) AS </a:t>
            </a:r>
            <a:r>
              <a:rPr lang="en-US" dirty="0" err="1"/>
              <a:t>On_Time_Percentage</a:t>
            </a:r>
            <a:r>
              <a:rPr lang="en-US" dirty="0"/>
              <a:t>    FROM Shipments    GROUP BY </a:t>
            </a:r>
            <a:r>
              <a:rPr lang="en-US" dirty="0" err="1"/>
              <a:t>Agent_ID</a:t>
            </a:r>
            <a:r>
              <a:rPr lang="en-US" dirty="0"/>
              <a:t>) </a:t>
            </a:r>
            <a:r>
              <a:rPr lang="en-US" dirty="0" err="1"/>
              <a:t>xwhere</a:t>
            </a:r>
            <a:r>
              <a:rPr lang="en-US" dirty="0"/>
              <a:t> </a:t>
            </a:r>
            <a:r>
              <a:rPr lang="en-US" dirty="0" err="1"/>
              <a:t>on_time_percentage</a:t>
            </a:r>
            <a:r>
              <a:rPr lang="en-US" dirty="0"/>
              <a:t>&lt; 80order by </a:t>
            </a:r>
            <a:r>
              <a:rPr lang="en-US" dirty="0" err="1"/>
              <a:t>on_time_percentage</a:t>
            </a:r>
            <a:r>
              <a:rPr lang="en-US" dirty="0"/>
              <a:t> desc;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36E445C-16B0-24A9-4FC4-B7E303105B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3663957"/>
              </p:ext>
            </p:extLst>
          </p:nvPr>
        </p:nvGraphicFramePr>
        <p:xfrm>
          <a:off x="6607175" y="2667000"/>
          <a:ext cx="48958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2945907296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474688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Agent_ID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On_Time_Percentage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739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23.80952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4768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21.73913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8467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233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A0043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036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17.3913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0096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15.38462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8194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A0028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14.28571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769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13.63636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5512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13.63636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478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092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BDC9-CF4F-C5B0-948B-C5586B3E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30" y="685801"/>
            <a:ext cx="12108581" cy="1191126"/>
          </a:xfrm>
        </p:spPr>
        <p:txBody>
          <a:bodyPr>
            <a:normAutofit/>
          </a:bodyPr>
          <a:lstStyle/>
          <a:p>
            <a:r>
              <a:rPr lang="en-US" sz="2400" b="1" dirty="0"/>
              <a:t>5.4 - Suggest training or workload balancing strategies for low-performing agents based on</a:t>
            </a:r>
            <a:br>
              <a:rPr lang="en-US" sz="2400" b="1" dirty="0"/>
            </a:br>
            <a:r>
              <a:rPr lang="en-US" sz="2400" b="1" dirty="0"/>
              <a:t>insights.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B93781-7B85-BDCF-5043-23C50EF533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4310" y="2520942"/>
            <a:ext cx="943399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targeted training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route planning and time management for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agents with low on-time delivery percentages.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simpler or shorter routes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low-performing agents until performance improves.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mentorship program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pairing low-performing agents with top-performing,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experienced agents.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workload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(fewer daily shipments) for agents showing consistently high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 performance reviews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KPIs like on-time % and customer ratings.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62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4140AD-F965-2CCA-DA6C-FC6C02BD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4755"/>
            <a:ext cx="10018713" cy="654518"/>
          </a:xfrm>
        </p:spPr>
        <p:txBody>
          <a:bodyPr>
            <a:normAutofit/>
          </a:bodyPr>
          <a:lstStyle/>
          <a:p>
            <a:r>
              <a:rPr lang="en-US" sz="2400" b="1" dirty="0"/>
              <a:t>1.1 - Identify and delete duplicate </a:t>
            </a:r>
            <a:r>
              <a:rPr lang="en-US" sz="2400" b="1" dirty="0" err="1"/>
              <a:t>Order_ID</a:t>
            </a:r>
            <a:r>
              <a:rPr lang="en-US" sz="2400" b="1" dirty="0"/>
              <a:t> or </a:t>
            </a:r>
            <a:r>
              <a:rPr lang="en-US" sz="2400" b="1" dirty="0" err="1"/>
              <a:t>Shipment_ID</a:t>
            </a:r>
            <a:r>
              <a:rPr lang="en-US" sz="2400" b="1" dirty="0"/>
              <a:t> records.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B98EE-7FDF-BF7B-B0D4-BED897AEE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39529"/>
            <a:ext cx="10018713" cy="1097279"/>
          </a:xfrm>
        </p:spPr>
        <p:txBody>
          <a:bodyPr>
            <a:normAutofit/>
          </a:bodyPr>
          <a:lstStyle/>
          <a:p>
            <a:r>
              <a:rPr lang="en-US" dirty="0"/>
              <a:t>No duplicate </a:t>
            </a:r>
            <a:r>
              <a:rPr lang="en-US" dirty="0" err="1"/>
              <a:t>Order_ID</a:t>
            </a:r>
            <a:r>
              <a:rPr lang="en-US" dirty="0"/>
              <a:t> records were found and No duplicate </a:t>
            </a:r>
            <a:r>
              <a:rPr lang="en-US" dirty="0" err="1"/>
              <a:t>Shipment_ID</a:t>
            </a:r>
            <a:r>
              <a:rPr lang="en-US" dirty="0"/>
              <a:t> records were found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6E22C-756C-A8F6-4A7C-3CAEE0EC2FCB}"/>
              </a:ext>
            </a:extLst>
          </p:cNvPr>
          <p:cNvSpPr txBox="1"/>
          <p:nvPr/>
        </p:nvSpPr>
        <p:spPr>
          <a:xfrm>
            <a:off x="1819175" y="2228670"/>
            <a:ext cx="34169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 identity the duplicate orders</a:t>
            </a:r>
          </a:p>
          <a:p>
            <a:r>
              <a:rPr lang="en-US" dirty="0"/>
              <a:t>SELECT </a:t>
            </a:r>
            <a:r>
              <a:rPr lang="en-US" dirty="0" err="1"/>
              <a:t>Order_ID</a:t>
            </a:r>
            <a:r>
              <a:rPr lang="en-US" dirty="0"/>
              <a:t>, COUNT(*) AS </a:t>
            </a:r>
            <a:r>
              <a:rPr lang="en-US" dirty="0" err="1"/>
              <a:t>cnt</a:t>
            </a:r>
            <a:endParaRPr lang="en-US" dirty="0"/>
          </a:p>
          <a:p>
            <a:r>
              <a:rPr lang="en-US" dirty="0"/>
              <a:t>FROM Orders</a:t>
            </a:r>
          </a:p>
          <a:p>
            <a:r>
              <a:rPr lang="en-US" dirty="0"/>
              <a:t>GROUP BY </a:t>
            </a:r>
            <a:r>
              <a:rPr lang="en-US" dirty="0" err="1"/>
              <a:t>Order_ID</a:t>
            </a:r>
            <a:endParaRPr lang="en-US" dirty="0"/>
          </a:p>
          <a:p>
            <a:r>
              <a:rPr lang="en-US" dirty="0"/>
              <a:t>HAVING COUNT(*) &gt; 1;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1220E-5315-18E1-EE32-E3D060EA4874}"/>
              </a:ext>
            </a:extLst>
          </p:cNvPr>
          <p:cNvSpPr txBox="1"/>
          <p:nvPr/>
        </p:nvSpPr>
        <p:spPr>
          <a:xfrm>
            <a:off x="6256421" y="2228669"/>
            <a:ext cx="30223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Remove duplicate Orders</a:t>
            </a:r>
          </a:p>
          <a:p>
            <a:r>
              <a:rPr lang="en-US" dirty="0"/>
              <a:t>DELETE FROM Orders</a:t>
            </a:r>
          </a:p>
          <a:p>
            <a:r>
              <a:rPr lang="en-US" dirty="0"/>
              <a:t>WHERE </a:t>
            </a:r>
            <a:r>
              <a:rPr lang="en-US" dirty="0" err="1"/>
              <a:t>Order_ID</a:t>
            </a:r>
            <a:r>
              <a:rPr lang="en-US" dirty="0"/>
              <a:t> NOT IN (</a:t>
            </a:r>
          </a:p>
          <a:p>
            <a:r>
              <a:rPr lang="en-US" dirty="0"/>
              <a:t>    SELECT MIN(</a:t>
            </a:r>
            <a:r>
              <a:rPr lang="en-US" dirty="0" err="1"/>
              <a:t>Order_ID</a:t>
            </a:r>
            <a:r>
              <a:rPr lang="en-US" dirty="0"/>
              <a:t>)</a:t>
            </a:r>
          </a:p>
          <a:p>
            <a:r>
              <a:rPr lang="en-US" dirty="0"/>
              <a:t>    FROM Orders</a:t>
            </a:r>
          </a:p>
          <a:p>
            <a:r>
              <a:rPr lang="en-US" dirty="0"/>
              <a:t>    GROUP BY </a:t>
            </a:r>
            <a:r>
              <a:rPr lang="en-US" dirty="0" err="1"/>
              <a:t>Order_ID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B203B-30C8-CD7D-0619-1779F3D903E3}"/>
              </a:ext>
            </a:extLst>
          </p:cNvPr>
          <p:cNvSpPr txBox="1"/>
          <p:nvPr/>
        </p:nvSpPr>
        <p:spPr>
          <a:xfrm>
            <a:off x="818147" y="4206240"/>
            <a:ext cx="11839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 Flex"/>
              </a:rPr>
              <a:t>1.2 - Replace null or missing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 Flex"/>
              </a:rPr>
              <a:t>Delay_Hours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 Flex"/>
              </a:rPr>
              <a:t> values in the Shipments Table with the average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61BF4-4179-3809-5A48-FB76EFB74615}"/>
              </a:ext>
            </a:extLst>
          </p:cNvPr>
          <p:cNvSpPr txBox="1"/>
          <p:nvPr/>
        </p:nvSpPr>
        <p:spPr>
          <a:xfrm>
            <a:off x="1029904" y="5024387"/>
            <a:ext cx="11020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missing (null) </a:t>
            </a:r>
            <a:r>
              <a:rPr lang="en-US" b="1" dirty="0" err="1">
                <a:latin typeface="Courier New" panose="02070309020205020404" pitchFamily="49" charset="0"/>
              </a:rPr>
              <a:t>Delay_Hours</a:t>
            </a:r>
            <a:r>
              <a:rPr lang="en-US" b="1" dirty="0"/>
              <a:t> values were found in the </a:t>
            </a:r>
            <a:r>
              <a:rPr lang="en-US" b="1" dirty="0">
                <a:latin typeface="Courier New" panose="02070309020205020404" pitchFamily="49" charset="0"/>
              </a:rPr>
              <a:t>shipment</a:t>
            </a:r>
            <a:r>
              <a:rPr lang="en-US" b="1" dirty="0"/>
              <a:t> table. Therefore, no values were imputed using the average delay per </a:t>
            </a:r>
            <a:r>
              <a:rPr lang="en-US" b="1" dirty="0" err="1">
                <a:latin typeface="Courier New" panose="02070309020205020404" pitchFamily="49" charset="0"/>
              </a:rPr>
              <a:t>Route_ID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4282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9857-8211-0BC9-FBC5-467C06A8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6.1 - For each shipment, display the latest status (Delivered, In Transit, or Returned) along</a:t>
            </a:r>
            <a:br>
              <a:rPr lang="en-US" sz="2000" b="1" dirty="0"/>
            </a:br>
            <a:r>
              <a:rPr lang="en-US" sz="2000" b="1" dirty="0"/>
              <a:t>with the latest </a:t>
            </a:r>
            <a:r>
              <a:rPr lang="en-US" sz="2000" b="1" dirty="0" err="1"/>
              <a:t>Delivery_Date</a:t>
            </a:r>
            <a:r>
              <a:rPr lang="en-US" sz="2000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FE0C-ACBA-06B4-6BA0-05739C59D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delivery_status</a:t>
            </a:r>
            <a:r>
              <a:rPr lang="en-US" dirty="0"/>
              <a:t>, </a:t>
            </a:r>
            <a:r>
              <a:rPr lang="en-US" dirty="0" err="1"/>
              <a:t>shipment_id</a:t>
            </a:r>
            <a:r>
              <a:rPr lang="en-US" dirty="0"/>
              <a:t>, </a:t>
            </a:r>
            <a:r>
              <a:rPr lang="en-US" dirty="0" err="1"/>
              <a:t>delivery_date</a:t>
            </a:r>
            <a:r>
              <a:rPr lang="en-US" dirty="0"/>
              <a:t> from shipments;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73B2F7D-403D-C5B0-B3FF-4A1768BB813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33077403"/>
              </p:ext>
            </p:extLst>
          </p:nvPr>
        </p:nvGraphicFramePr>
        <p:xfrm>
          <a:off x="6607175" y="2667000"/>
          <a:ext cx="4895850" cy="3892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21923266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483971450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131767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delivery_status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shipment_id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delivery_date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520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8/15/2024 10:12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36479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11/13/2024 13:55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1596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4/24/2025 13:04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506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9/7/2024 6:55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106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8/12/2025 6:29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4839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4/18/2025 0:11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69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9/30/2024 12:47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6089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12/11/2024 7:44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01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5/1/2024 20:51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7269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029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C233-CEFF-1163-E8E7-6D2E459C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6.2 - Identify routes where the majority of shipments are still “In Transit” or “Returned”.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33D4-020E-3F8A-EDE1-DDDB6415D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 count(</a:t>
            </a:r>
            <a:r>
              <a:rPr lang="en-US" dirty="0" err="1"/>
              <a:t>delivery_status</a:t>
            </a:r>
            <a:r>
              <a:rPr lang="en-US" dirty="0"/>
              <a:t>), </a:t>
            </a:r>
            <a:r>
              <a:rPr lang="en-US" dirty="0" err="1"/>
              <a:t>route_id</a:t>
            </a:r>
            <a:r>
              <a:rPr lang="en-US" dirty="0"/>
              <a:t> from </a:t>
            </a:r>
            <a:r>
              <a:rPr lang="en-US" dirty="0" err="1"/>
              <a:t>shipmentswhere</a:t>
            </a:r>
            <a:r>
              <a:rPr lang="en-US" dirty="0"/>
              <a:t> </a:t>
            </a:r>
            <a:r>
              <a:rPr lang="en-US" dirty="0" err="1"/>
              <a:t>delivery_status</a:t>
            </a:r>
            <a:r>
              <a:rPr lang="en-US" dirty="0"/>
              <a:t> = "In Transit" or "</a:t>
            </a:r>
            <a:r>
              <a:rPr lang="en-US" dirty="0" err="1"/>
              <a:t>Returned"group</a:t>
            </a:r>
            <a:r>
              <a:rPr lang="en-US" dirty="0"/>
              <a:t> by </a:t>
            </a:r>
            <a:r>
              <a:rPr lang="en-US" dirty="0" err="1"/>
              <a:t>route_id</a:t>
            </a:r>
            <a:r>
              <a:rPr lang="en-US" dirty="0"/>
              <a:t>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632829-2954-7F79-CF9F-5557DCD7A6F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3357893"/>
              </p:ext>
            </p:extLst>
          </p:nvPr>
        </p:nvGraphicFramePr>
        <p:xfrm>
          <a:off x="6607175" y="2667000"/>
          <a:ext cx="489585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549100822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2743704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delivery_status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4344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9177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9746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17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3781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353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0163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909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391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54029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421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87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8743-D729-7B1F-DC5B-A593546F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57" y="685801"/>
            <a:ext cx="12070080" cy="988996"/>
          </a:xfrm>
        </p:spPr>
        <p:txBody>
          <a:bodyPr>
            <a:normAutofit/>
          </a:bodyPr>
          <a:lstStyle/>
          <a:p>
            <a:r>
              <a:rPr lang="en-US" sz="2400" b="1" dirty="0"/>
              <a:t>6.4 Identify orders with exceptionally high delay (&gt;120 hours) to investigate potential</a:t>
            </a:r>
            <a:br>
              <a:rPr lang="en-US" sz="2400" b="1" dirty="0"/>
            </a:br>
            <a:r>
              <a:rPr lang="en-US" sz="2400" b="1" dirty="0"/>
              <a:t>bottlenecks.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3489-D717-58BE-B565-D8E0689533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shipment_id</a:t>
            </a:r>
            <a:r>
              <a:rPr lang="en-US" dirty="0"/>
              <a:t>, </a:t>
            </a:r>
            <a:r>
              <a:rPr lang="en-US" dirty="0" err="1"/>
              <a:t>order_id</a:t>
            </a:r>
            <a:r>
              <a:rPr lang="en-US" dirty="0"/>
              <a:t>, </a:t>
            </a:r>
            <a:r>
              <a:rPr lang="en-US" dirty="0" err="1"/>
              <a:t>route_id</a:t>
            </a:r>
            <a:r>
              <a:rPr lang="en-US" dirty="0"/>
              <a:t>, </a:t>
            </a:r>
            <a:r>
              <a:rPr lang="en-US" dirty="0" err="1"/>
              <a:t>delivery_status</a:t>
            </a:r>
            <a:r>
              <a:rPr lang="en-US" dirty="0"/>
              <a:t>, </a:t>
            </a:r>
            <a:r>
              <a:rPr lang="en-US" dirty="0" err="1"/>
              <a:t>delay_hours</a:t>
            </a:r>
            <a:r>
              <a:rPr lang="en-US" dirty="0"/>
              <a:t> from </a:t>
            </a:r>
            <a:r>
              <a:rPr lang="en-US" dirty="0" err="1"/>
              <a:t>shipmentswhere</a:t>
            </a:r>
            <a:r>
              <a:rPr lang="en-US" dirty="0"/>
              <a:t> </a:t>
            </a:r>
            <a:r>
              <a:rPr lang="en-US" dirty="0" err="1"/>
              <a:t>delay_hours</a:t>
            </a:r>
            <a:r>
              <a:rPr lang="en-US" dirty="0"/>
              <a:t> &gt; 120;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85B4014-0A47-91BF-0C09-675589A87F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9088118"/>
              </p:ext>
            </p:extLst>
          </p:nvPr>
        </p:nvGraphicFramePr>
        <p:xfrm>
          <a:off x="6607175" y="2667000"/>
          <a:ext cx="48958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975">
                  <a:extLst>
                    <a:ext uri="{9D8B030D-6E8A-4147-A177-3AD203B41FA5}">
                      <a16:colId xmlns:a16="http://schemas.microsoft.com/office/drawing/2014/main" val="943383567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517411695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421434747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3225809442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428295868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1317773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shipment_id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delivery_status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delay_hours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delay_reason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0229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238.6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76957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S00029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O0072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151.6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Issue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839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O0214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213.1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6752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O0181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441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O0197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Weather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8804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O0070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Transit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Weather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4230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O0173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170.8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Issue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87092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O0245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Issue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797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S00101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O0203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0613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27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C2EA-ECCC-79DD-2B08-8750B1D9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Video link for the </a:t>
            </a:r>
            <a:r>
              <a:rPr lang="en-US" sz="2800" b="1" dirty="0" err="1"/>
              <a:t>sql</a:t>
            </a:r>
            <a:r>
              <a:rPr lang="en-US" sz="2800" b="1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64C2-BF8A-4663-861D-BEDEA05A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https://www.loom.com/share/3af694d87f064d338972310808f5a7a1</a:t>
            </a:r>
          </a:p>
        </p:txBody>
      </p:sp>
    </p:spTree>
    <p:extLst>
      <p:ext uri="{BB962C8B-B14F-4D97-AF65-F5344CB8AC3E}">
        <p14:creationId xmlns:p14="http://schemas.microsoft.com/office/powerpoint/2010/main" val="3276362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1A79-35DC-B2E7-BCE8-965A50DD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6.3 - Find the most frequent delay reasons (if available in delay-related columns or flags).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DD572-F143-0CDE-67F9-FCC1C06952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 count(</a:t>
            </a:r>
            <a:r>
              <a:rPr lang="en-US" dirty="0" err="1"/>
              <a:t>delay_reason</a:t>
            </a:r>
            <a:r>
              <a:rPr lang="en-US" dirty="0"/>
              <a:t>), </a:t>
            </a:r>
            <a:r>
              <a:rPr lang="en-US" dirty="0" err="1"/>
              <a:t>delay_reason</a:t>
            </a:r>
            <a:r>
              <a:rPr lang="en-US" dirty="0"/>
              <a:t> from </a:t>
            </a:r>
            <a:r>
              <a:rPr lang="en-US" dirty="0" err="1"/>
              <a:t>shipmentsgroup</a:t>
            </a:r>
            <a:r>
              <a:rPr lang="en-US" dirty="0"/>
              <a:t> by </a:t>
            </a:r>
            <a:r>
              <a:rPr lang="en-US" dirty="0" err="1"/>
              <a:t>delay_reasonorder</a:t>
            </a:r>
            <a:r>
              <a:rPr lang="en-US" dirty="0"/>
              <a:t> by count(</a:t>
            </a:r>
            <a:r>
              <a:rPr lang="en-US" dirty="0" err="1"/>
              <a:t>delay_reason</a:t>
            </a:r>
            <a:r>
              <a:rPr lang="en-US" dirty="0"/>
              <a:t>) </a:t>
            </a:r>
            <a:r>
              <a:rPr lang="en-US" dirty="0" err="1"/>
              <a:t>desclimit</a:t>
            </a:r>
            <a:r>
              <a:rPr lang="en-US" dirty="0"/>
              <a:t> 1;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CFC175-17BB-9ECA-943B-9A2CFC65E82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3961771"/>
              </p:ext>
            </p:extLst>
          </p:nvPr>
        </p:nvGraphicFramePr>
        <p:xfrm>
          <a:off x="6607175" y="2667000"/>
          <a:ext cx="48958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2722828533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1445458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delay_reason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delay_reason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439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07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23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76A7-9C95-42B7-0BCB-C8E89C7C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1444"/>
            <a:ext cx="10018713" cy="60157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7.1 - Average Delivery Delay per </a:t>
            </a:r>
            <a:r>
              <a:rPr lang="en-US" sz="2400" dirty="0" err="1"/>
              <a:t>Source_Country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FAC2F-A75E-3332-1EBB-A250EDB9E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1" y="693019"/>
            <a:ext cx="10335511" cy="981777"/>
          </a:xfrm>
        </p:spPr>
        <p:txBody>
          <a:bodyPr/>
          <a:lstStyle/>
          <a:p>
            <a:r>
              <a:rPr lang="en-US" dirty="0"/>
              <a:t>select round(avg(</a:t>
            </a:r>
            <a:r>
              <a:rPr lang="en-US" dirty="0" err="1"/>
              <a:t>delay_hours</a:t>
            </a:r>
            <a:r>
              <a:rPr lang="en-US" dirty="0"/>
              <a:t>),2) as </a:t>
            </a:r>
            <a:r>
              <a:rPr lang="en-US" dirty="0" err="1"/>
              <a:t>avg_delay</a:t>
            </a:r>
            <a:r>
              <a:rPr lang="en-US" dirty="0"/>
              <a:t>, </a:t>
            </a:r>
            <a:r>
              <a:rPr lang="en-US" dirty="0" err="1"/>
              <a:t>source_city</a:t>
            </a:r>
            <a:r>
              <a:rPr lang="en-US" dirty="0"/>
              <a:t> from shipments as s join routes as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s.route_id</a:t>
            </a:r>
            <a:r>
              <a:rPr lang="en-US" dirty="0"/>
              <a:t> = </a:t>
            </a:r>
            <a:r>
              <a:rPr lang="en-US" dirty="0" err="1"/>
              <a:t>r.route_idgroup</a:t>
            </a:r>
            <a:r>
              <a:rPr lang="en-US" dirty="0"/>
              <a:t> by </a:t>
            </a:r>
            <a:r>
              <a:rPr lang="en-US" dirty="0" err="1"/>
              <a:t>source_cityorder</a:t>
            </a:r>
            <a:r>
              <a:rPr lang="en-US" dirty="0"/>
              <a:t> by </a:t>
            </a:r>
            <a:r>
              <a:rPr lang="en-US" dirty="0" err="1"/>
              <a:t>avg_delay</a:t>
            </a:r>
            <a:r>
              <a:rPr lang="en-US" dirty="0"/>
              <a:t> desc;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A7549E-F8DE-E4BC-3D54-8E32FDA4C6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79634161"/>
              </p:ext>
            </p:extLst>
          </p:nvPr>
        </p:nvGraphicFramePr>
        <p:xfrm>
          <a:off x="1703672" y="2002055"/>
          <a:ext cx="3801980" cy="4764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990">
                  <a:extLst>
                    <a:ext uri="{9D8B030D-6E8A-4147-A177-3AD203B41FA5}">
                      <a16:colId xmlns:a16="http://schemas.microsoft.com/office/drawing/2014/main" val="988997041"/>
                    </a:ext>
                  </a:extLst>
                </a:gridCol>
                <a:gridCol w="1900990">
                  <a:extLst>
                    <a:ext uri="{9D8B030D-6E8A-4147-A177-3AD203B41FA5}">
                      <a16:colId xmlns:a16="http://schemas.microsoft.com/office/drawing/2014/main" val="3598718294"/>
                    </a:ext>
                  </a:extLst>
                </a:gridCol>
              </a:tblGrid>
              <a:tr h="22688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avg_delay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source_city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390920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Dubai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87882761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Shanghai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554092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Istanbul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64704831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91283539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Hong Kong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1959701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London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07125020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Paris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7558427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Sao Paulo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6712376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Chicago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1678304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Seoul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7506687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Angeles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0761718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Madrid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0880175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Amsterdam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2486144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Brussels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63798622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Frankfurt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5907046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Johannesburg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59542349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Sydney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9071596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Tokyo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02339036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Toronto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8732573"/>
                  </a:ext>
                </a:extLst>
              </a:tr>
              <a:tr h="22688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Memphis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71816762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1CF250-E1A4-CB66-3B47-A24CD03DA5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55333"/>
              </p:ext>
            </p:extLst>
          </p:nvPr>
        </p:nvGraphicFramePr>
        <p:xfrm>
          <a:off x="5773554" y="1932271"/>
          <a:ext cx="6046268" cy="4064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9123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0EDF-BAF9-AC33-AAEB-5704F494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82881"/>
            <a:ext cx="10018713" cy="596766"/>
          </a:xfrm>
        </p:spPr>
        <p:txBody>
          <a:bodyPr>
            <a:normAutofit/>
          </a:bodyPr>
          <a:lstStyle/>
          <a:p>
            <a:r>
              <a:rPr lang="en-US" sz="2400" dirty="0"/>
              <a:t>7.2 - On-Time Delivery % = (Total On-Time Deliveries / Total Deliveries) * 100.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17C87-1AF9-648C-6184-5F622491C3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order_ID</a:t>
            </a:r>
            <a:r>
              <a:rPr lang="en-US" sz="2000" dirty="0"/>
              <a:t>,    (SUM(        CASE            WHEN </a:t>
            </a:r>
            <a:r>
              <a:rPr lang="en-US" sz="2000" dirty="0" err="1"/>
              <a:t>Delay_Hours</a:t>
            </a:r>
            <a:r>
              <a:rPr lang="en-US" sz="2000" dirty="0"/>
              <a:t> = 0 THEN 1 ELSE 0        END    ) * 100.0 / COUNT(*)) AS </a:t>
            </a:r>
            <a:r>
              <a:rPr lang="en-US" sz="2000" dirty="0" err="1"/>
              <a:t>On_Time_Delivery_Percentage</a:t>
            </a:r>
            <a:r>
              <a:rPr lang="en-US" sz="2000" dirty="0"/>
              <a:t> FROM Shipments GROUP By </a:t>
            </a:r>
            <a:r>
              <a:rPr lang="en-US" sz="2000" dirty="0" err="1"/>
              <a:t>order_id</a:t>
            </a:r>
            <a:r>
              <a:rPr lang="en-US" sz="2000" dirty="0"/>
              <a:t>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333DBE-1EB4-D364-594A-E244DFFD34A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6450985"/>
              </p:ext>
            </p:extLst>
          </p:nvPr>
        </p:nvGraphicFramePr>
        <p:xfrm>
          <a:off x="6607175" y="1116531"/>
          <a:ext cx="4567756" cy="5595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787">
                  <a:extLst>
                    <a:ext uri="{9D8B030D-6E8A-4147-A177-3AD203B41FA5}">
                      <a16:colId xmlns:a16="http://schemas.microsoft.com/office/drawing/2014/main" val="395211216"/>
                    </a:ext>
                  </a:extLst>
                </a:gridCol>
                <a:gridCol w="3416969">
                  <a:extLst>
                    <a:ext uri="{9D8B030D-6E8A-4147-A177-3AD203B41FA5}">
                      <a16:colId xmlns:a16="http://schemas.microsoft.com/office/drawing/2014/main" val="3801790421"/>
                    </a:ext>
                  </a:extLst>
                </a:gridCol>
              </a:tblGrid>
              <a:tr h="39468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On_Time_Delivery_Percentage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2956754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O0289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60941459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O0166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0386433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O0156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76239453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O0237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56132561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2627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06471591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O0078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18837324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99053557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2339749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O0027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57480864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O0198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3820176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33.33333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5474826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O0044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76284928"/>
                  </a:ext>
                </a:extLst>
              </a:tr>
              <a:tr h="2723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O0270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14.28571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4861399"/>
                  </a:ext>
                </a:extLst>
              </a:tr>
              <a:tr h="422565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59878"/>
                  </a:ext>
                </a:extLst>
              </a:tr>
              <a:tr h="4225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91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639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BBB7-64C9-633F-A9A8-73BDEC1A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17635"/>
            <a:ext cx="10018713" cy="548640"/>
          </a:xfrm>
        </p:spPr>
        <p:txBody>
          <a:bodyPr>
            <a:normAutofit/>
          </a:bodyPr>
          <a:lstStyle/>
          <a:p>
            <a:r>
              <a:rPr lang="en-US" sz="2400" b="1" dirty="0"/>
              <a:t>7.3 - Average Delay (in hours) per </a:t>
            </a:r>
            <a:r>
              <a:rPr lang="en-US" sz="2400" b="1" dirty="0" err="1"/>
              <a:t>Route_ID</a:t>
            </a:r>
            <a:r>
              <a:rPr lang="en-US" sz="2400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47C4-2CC5-F65B-0D9E-D23A9DA30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097281"/>
            <a:ext cx="9334484" cy="548640"/>
          </a:xfrm>
        </p:spPr>
        <p:txBody>
          <a:bodyPr/>
          <a:lstStyle/>
          <a:p>
            <a:r>
              <a:rPr lang="en-US" dirty="0"/>
              <a:t>select round(avg(</a:t>
            </a:r>
            <a:r>
              <a:rPr lang="en-US" dirty="0" err="1"/>
              <a:t>delay_hours</a:t>
            </a:r>
            <a:r>
              <a:rPr lang="en-US" dirty="0"/>
              <a:t>),2) as </a:t>
            </a:r>
            <a:r>
              <a:rPr lang="en-US" dirty="0" err="1"/>
              <a:t>avg_delay</a:t>
            </a:r>
            <a:r>
              <a:rPr lang="en-US" dirty="0"/>
              <a:t>, </a:t>
            </a:r>
            <a:r>
              <a:rPr lang="en-US" dirty="0" err="1"/>
              <a:t>route_id</a:t>
            </a:r>
            <a:r>
              <a:rPr lang="en-US" dirty="0"/>
              <a:t> from </a:t>
            </a:r>
            <a:r>
              <a:rPr lang="en-US" dirty="0" err="1"/>
              <a:t>shipmentsgroup</a:t>
            </a:r>
            <a:r>
              <a:rPr lang="en-US" dirty="0"/>
              <a:t> by </a:t>
            </a:r>
            <a:r>
              <a:rPr lang="en-US" dirty="0" err="1"/>
              <a:t>route_id</a:t>
            </a:r>
            <a:r>
              <a:rPr lang="en-US" dirty="0"/>
              <a:t>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F385D5-48DE-7AE1-383F-FCCEF30DB29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1518436"/>
              </p:ext>
            </p:extLst>
          </p:nvPr>
        </p:nvGraphicFramePr>
        <p:xfrm>
          <a:off x="1414914" y="2667000"/>
          <a:ext cx="4446872" cy="4003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436">
                  <a:extLst>
                    <a:ext uri="{9D8B030D-6E8A-4147-A177-3AD203B41FA5}">
                      <a16:colId xmlns:a16="http://schemas.microsoft.com/office/drawing/2014/main" val="2088296760"/>
                    </a:ext>
                  </a:extLst>
                </a:gridCol>
                <a:gridCol w="2223436">
                  <a:extLst>
                    <a:ext uri="{9D8B030D-6E8A-4147-A177-3AD203B41FA5}">
                      <a16:colId xmlns:a16="http://schemas.microsoft.com/office/drawing/2014/main" val="2277176582"/>
                    </a:ext>
                  </a:extLst>
                </a:gridCol>
              </a:tblGrid>
              <a:tr h="19063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avg_delay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40922596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79053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6699832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00575939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R020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52152261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57446730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16779379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9934455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4480846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6751010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56076384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48778951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9792908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8013996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8774790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9545627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18861039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4096550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4246263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29506370"/>
                  </a:ext>
                </a:extLst>
              </a:tr>
              <a:tr h="190634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1398229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120F69-DAE5-FF94-BEDA-0A7A8093A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617885"/>
              </p:ext>
            </p:extLst>
          </p:nvPr>
        </p:nvGraphicFramePr>
        <p:xfrm>
          <a:off x="6095999" y="2384659"/>
          <a:ext cx="5810451" cy="4003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9690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F623-96FD-FE75-20A3-C1946B10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94637"/>
            <a:ext cx="10528017" cy="672164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7.4 - Warehouse Utilization % = (</a:t>
            </a:r>
            <a:r>
              <a:rPr lang="en-US" sz="2400" b="1" dirty="0" err="1"/>
              <a:t>Shipments_Handled</a:t>
            </a:r>
            <a:r>
              <a:rPr lang="en-US" sz="2400" b="1" dirty="0"/>
              <a:t> / </a:t>
            </a:r>
            <a:r>
              <a:rPr lang="en-US" sz="2400" b="1" dirty="0" err="1"/>
              <a:t>Capacity_per_day</a:t>
            </a:r>
            <a:r>
              <a:rPr lang="en-US" sz="2400" b="1" dirty="0"/>
              <a:t>) * 100</a:t>
            </a:r>
            <a:r>
              <a:rPr lang="en-US" sz="2400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CAED-E582-64A3-D815-8A1506C00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145407"/>
            <a:ext cx="9815747" cy="1328286"/>
          </a:xfrm>
        </p:spPr>
        <p:txBody>
          <a:bodyPr/>
          <a:lstStyle/>
          <a:p>
            <a:r>
              <a:rPr lang="en-US" dirty="0"/>
              <a:t>select count(</a:t>
            </a:r>
            <a:r>
              <a:rPr lang="en-US" dirty="0" err="1"/>
              <a:t>s.shipment_id</a:t>
            </a:r>
            <a:r>
              <a:rPr lang="en-US" dirty="0"/>
              <a:t>),</a:t>
            </a:r>
            <a:r>
              <a:rPr lang="en-US" dirty="0" err="1"/>
              <a:t>Capacity_per_day</a:t>
            </a:r>
            <a:r>
              <a:rPr lang="en-US" dirty="0"/>
              <a:t>, </a:t>
            </a:r>
            <a:r>
              <a:rPr lang="en-US" dirty="0" err="1"/>
              <a:t>w.warehouse_id</a:t>
            </a:r>
            <a:r>
              <a:rPr lang="en-US" dirty="0"/>
              <a:t> ,(COUNT(</a:t>
            </a:r>
            <a:r>
              <a:rPr lang="en-US" dirty="0" err="1"/>
              <a:t>s.Shipment_ID</a:t>
            </a:r>
            <a:r>
              <a:rPr lang="en-US" dirty="0"/>
              <a:t>) * 100.0 / </a:t>
            </a:r>
            <a:r>
              <a:rPr lang="en-US" dirty="0" err="1"/>
              <a:t>w.Capacity_per_day</a:t>
            </a:r>
            <a:r>
              <a:rPr lang="en-US" dirty="0"/>
              <a:t>) as </a:t>
            </a:r>
            <a:r>
              <a:rPr lang="en-US" dirty="0" err="1"/>
              <a:t>Warehouse_Utilization</a:t>
            </a:r>
            <a:r>
              <a:rPr lang="en-US" dirty="0"/>
              <a:t> from shipments as s join warehouses as won </a:t>
            </a:r>
            <a:r>
              <a:rPr lang="en-US" dirty="0" err="1"/>
              <a:t>s.warehouse_id</a:t>
            </a:r>
            <a:r>
              <a:rPr lang="en-US" dirty="0"/>
              <a:t> = </a:t>
            </a:r>
            <a:r>
              <a:rPr lang="en-US" dirty="0" err="1"/>
              <a:t>w.warehouse_idgroup</a:t>
            </a:r>
            <a:r>
              <a:rPr lang="en-US" dirty="0"/>
              <a:t> by </a:t>
            </a:r>
            <a:r>
              <a:rPr lang="en-US" dirty="0" err="1"/>
              <a:t>w.warehouse_id</a:t>
            </a:r>
            <a:r>
              <a:rPr lang="en-US" dirty="0"/>
              <a:t>, </a:t>
            </a:r>
            <a:r>
              <a:rPr lang="en-US" dirty="0" err="1"/>
              <a:t>w.Capacity_per_day</a:t>
            </a:r>
            <a:r>
              <a:rPr lang="en-US" dirty="0"/>
              <a:t>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9DB68A-B10D-6B37-B905-4B528160817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61687829"/>
              </p:ext>
            </p:extLst>
          </p:nvPr>
        </p:nvGraphicFramePr>
        <p:xfrm>
          <a:off x="4032985" y="2667000"/>
          <a:ext cx="7470036" cy="420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509">
                  <a:extLst>
                    <a:ext uri="{9D8B030D-6E8A-4147-A177-3AD203B41FA5}">
                      <a16:colId xmlns:a16="http://schemas.microsoft.com/office/drawing/2014/main" val="1468365186"/>
                    </a:ext>
                  </a:extLst>
                </a:gridCol>
                <a:gridCol w="1867509">
                  <a:extLst>
                    <a:ext uri="{9D8B030D-6E8A-4147-A177-3AD203B41FA5}">
                      <a16:colId xmlns:a16="http://schemas.microsoft.com/office/drawing/2014/main" val="2919111983"/>
                    </a:ext>
                  </a:extLst>
                </a:gridCol>
                <a:gridCol w="1867509">
                  <a:extLst>
                    <a:ext uri="{9D8B030D-6E8A-4147-A177-3AD203B41FA5}">
                      <a16:colId xmlns:a16="http://schemas.microsoft.com/office/drawing/2014/main" val="1469891065"/>
                    </a:ext>
                  </a:extLst>
                </a:gridCol>
                <a:gridCol w="1867509">
                  <a:extLst>
                    <a:ext uri="{9D8B030D-6E8A-4147-A177-3AD203B41FA5}">
                      <a16:colId xmlns:a16="http://schemas.microsoft.com/office/drawing/2014/main" val="4267936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s.shipment_id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Capacity_per_day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warehouse_id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Warehouse_Utilization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4746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956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3.56667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0303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3.43333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0004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3.03333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9653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7402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6.46667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7774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7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850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867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01104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99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8D8E-215E-C40B-A705-B966CD6D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58503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summarizing key insights and business recommendations for FedEx</a:t>
            </a:r>
            <a:br>
              <a:rPr lang="en-US" sz="2700" b="1" dirty="0"/>
            </a:br>
            <a:r>
              <a:rPr lang="en-US" sz="2700" b="1" dirty="0"/>
              <a:t>logistics optimization</a:t>
            </a:r>
            <a:r>
              <a:rPr lang="en-US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4FCC-21DA-A32A-4DE2-7F6976A89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Identified </a:t>
            </a:r>
            <a:r>
              <a:rPr lang="en-US" b="1" dirty="0"/>
              <a:t>high-delay routes and warehouses</a:t>
            </a:r>
            <a:r>
              <a:rPr lang="en-US" dirty="0"/>
              <a:t>, indicating bottlenecks requiring immediate operational review.</a:t>
            </a:r>
          </a:p>
          <a:p>
            <a:r>
              <a:rPr lang="en-US" dirty="0"/>
              <a:t>On-time delivery analysis revealed </a:t>
            </a:r>
            <a:r>
              <a:rPr lang="en-US" b="1" dirty="0"/>
              <a:t>performance gaps across agents and hubs</a:t>
            </a:r>
            <a:r>
              <a:rPr lang="en-US" dirty="0"/>
              <a:t>, highlighting training needs.</a:t>
            </a:r>
          </a:p>
          <a:p>
            <a:r>
              <a:rPr lang="en-US" dirty="0"/>
              <a:t>Route efficiency metrics showed </a:t>
            </a:r>
            <a:r>
              <a:rPr lang="en-US" b="1" dirty="0"/>
              <a:t>inefficient distance–time ratios</a:t>
            </a:r>
            <a:r>
              <a:rPr lang="en-US" dirty="0"/>
              <a:t>, suggesting route redesign and reallocation.</a:t>
            </a:r>
          </a:p>
          <a:p>
            <a:r>
              <a:rPr lang="en-US" dirty="0"/>
              <a:t>Warehouse utilization analysis exposed </a:t>
            </a:r>
            <a:r>
              <a:rPr lang="en-US" b="1" dirty="0"/>
              <a:t>overloaded and underutilized hubs</a:t>
            </a:r>
            <a:r>
              <a:rPr lang="en-US" dirty="0"/>
              <a:t>, enabling better capacity balancing.</a:t>
            </a:r>
          </a:p>
          <a:p>
            <a:r>
              <a:rPr lang="en-US" dirty="0"/>
              <a:t>Data-driven recommendations support </a:t>
            </a:r>
            <a:r>
              <a:rPr lang="en-US" b="1" dirty="0"/>
              <a:t>SLA improvement, cost reduction, and faster delivery performance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9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B77799-26B7-F203-4939-9B1618FA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50258"/>
            <a:ext cx="10633895" cy="816542"/>
          </a:xfrm>
        </p:spPr>
        <p:txBody>
          <a:bodyPr>
            <a:normAutofit/>
          </a:bodyPr>
          <a:lstStyle/>
          <a:p>
            <a:r>
              <a:rPr lang="en-US" sz="2000" b="1" dirty="0"/>
              <a:t>1.3 - Convert all date columns (</a:t>
            </a:r>
            <a:r>
              <a:rPr lang="en-US" sz="2000" b="1" dirty="0" err="1"/>
              <a:t>Order_Date</a:t>
            </a:r>
            <a:r>
              <a:rPr lang="en-US" sz="2000" b="1" dirty="0"/>
              <a:t>, </a:t>
            </a:r>
            <a:r>
              <a:rPr lang="en-US" sz="2000" b="1" dirty="0" err="1"/>
              <a:t>Pickup_Date</a:t>
            </a:r>
            <a:r>
              <a:rPr lang="en-US" sz="2000" b="1" dirty="0"/>
              <a:t>, </a:t>
            </a:r>
            <a:r>
              <a:rPr lang="en-US" sz="2000" b="1" dirty="0" err="1"/>
              <a:t>Delivery_Date</a:t>
            </a:r>
            <a:r>
              <a:rPr lang="en-US" sz="2000" b="1" dirty="0"/>
              <a:t>) into YYYY-MM-DD</a:t>
            </a:r>
            <a:br>
              <a:rPr lang="en-US" sz="2000" b="1" dirty="0"/>
            </a:br>
            <a:r>
              <a:rPr lang="en-US" sz="2000" b="1" dirty="0"/>
              <a:t>HH:MM:SS format using SQL date functions.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C519FD-071C-822A-C9B8-9AFA9E73C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03159"/>
            <a:ext cx="10018713" cy="1520790"/>
          </a:xfrm>
        </p:spPr>
        <p:txBody>
          <a:bodyPr>
            <a:normAutofit/>
          </a:bodyPr>
          <a:lstStyle/>
          <a:p>
            <a:r>
              <a:rPr lang="en-US" sz="1800" dirty="0"/>
              <a:t>UPDATE Orders SET </a:t>
            </a:r>
            <a:r>
              <a:rPr lang="en-US" sz="1800" dirty="0" err="1"/>
              <a:t>Order_Date</a:t>
            </a:r>
            <a:r>
              <a:rPr lang="en-US" sz="1800" dirty="0"/>
              <a:t> = STR_TO_DATE(</a:t>
            </a:r>
            <a:r>
              <a:rPr lang="en-US" sz="1800" dirty="0" err="1"/>
              <a:t>Order_Date</a:t>
            </a:r>
            <a:r>
              <a:rPr lang="en-US" sz="1800" dirty="0"/>
              <a:t>, '%Y-%m-%d %H:%</a:t>
            </a:r>
            <a:r>
              <a:rPr lang="en-US" sz="1800" dirty="0" err="1"/>
              <a:t>i</a:t>
            </a:r>
            <a:r>
              <a:rPr lang="en-US" sz="1800" dirty="0"/>
              <a:t>:%s')where </a:t>
            </a:r>
            <a:r>
              <a:rPr lang="en-US" sz="1800" dirty="0" err="1"/>
              <a:t>order_date</a:t>
            </a:r>
            <a:r>
              <a:rPr lang="en-US" sz="1800" dirty="0"/>
              <a:t> is not null;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509F8-D6B3-7209-32D5-3D92349D7E05}"/>
              </a:ext>
            </a:extLst>
          </p:cNvPr>
          <p:cNvSpPr txBox="1"/>
          <p:nvPr/>
        </p:nvSpPr>
        <p:spPr>
          <a:xfrm>
            <a:off x="1251284" y="2579571"/>
            <a:ext cx="10633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4 - Ensure that no </a:t>
            </a:r>
            <a:r>
              <a:rPr lang="en-US" sz="2000" b="1" dirty="0" err="1"/>
              <a:t>Delivery_Date</a:t>
            </a:r>
            <a:r>
              <a:rPr lang="en-US" sz="2000" b="1" dirty="0"/>
              <a:t> occurs before </a:t>
            </a:r>
            <a:r>
              <a:rPr lang="en-US" sz="2000" b="1" dirty="0" err="1"/>
              <a:t>Pickup_Date</a:t>
            </a:r>
            <a:r>
              <a:rPr lang="en-US" sz="2000" b="1" dirty="0"/>
              <a:t> (flag such records).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D34B8-2111-F255-29B2-082FEBA2B199}"/>
              </a:ext>
            </a:extLst>
          </p:cNvPr>
          <p:cNvSpPr txBox="1"/>
          <p:nvPr/>
        </p:nvSpPr>
        <p:spPr>
          <a:xfrm>
            <a:off x="1484309" y="3339965"/>
            <a:ext cx="984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records were flagged where the </a:t>
            </a:r>
            <a:r>
              <a:rPr lang="en-US" dirty="0" err="1">
                <a:latin typeface="Courier New" panose="02070309020205020404" pitchFamily="49" charset="0"/>
              </a:rPr>
              <a:t>delivery_date</a:t>
            </a:r>
            <a:r>
              <a:rPr lang="en-US" dirty="0"/>
              <a:t> occurred before the </a:t>
            </a:r>
            <a:r>
              <a:rPr lang="en-US" dirty="0" err="1">
                <a:latin typeface="Courier New" panose="02070309020205020404" pitchFamily="49" charset="0"/>
              </a:rPr>
              <a:t>Pickup_Date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E4D6-E88A-C4FC-EBFF-BFDC7BBA5DA7}"/>
              </a:ext>
            </a:extLst>
          </p:cNvPr>
          <p:cNvSpPr txBox="1"/>
          <p:nvPr/>
        </p:nvSpPr>
        <p:spPr>
          <a:xfrm>
            <a:off x="1251284" y="4006012"/>
            <a:ext cx="10347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1.5 - Validate referential integrity between Orders, Routes, Warehouses, and Shipments</a:t>
            </a:r>
            <a:r>
              <a:rPr lang="en-US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F359C-B871-3228-855B-97AF7DE19B81}"/>
              </a:ext>
            </a:extLst>
          </p:cNvPr>
          <p:cNvSpPr txBox="1"/>
          <p:nvPr/>
        </p:nvSpPr>
        <p:spPr>
          <a:xfrm>
            <a:off x="1484310" y="4702836"/>
            <a:ext cx="32801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Shipments without valid Orders</a:t>
            </a:r>
          </a:p>
          <a:p>
            <a:r>
              <a:rPr lang="en-US" dirty="0"/>
              <a:t>SELECT </a:t>
            </a:r>
            <a:r>
              <a:rPr lang="en-US" dirty="0" err="1"/>
              <a:t>s.Shipment_ID</a:t>
            </a:r>
            <a:endParaRPr lang="en-US" dirty="0"/>
          </a:p>
          <a:p>
            <a:r>
              <a:rPr lang="en-US" dirty="0"/>
              <a:t>FROM Shipments s</a:t>
            </a:r>
          </a:p>
          <a:p>
            <a:r>
              <a:rPr lang="en-US" dirty="0"/>
              <a:t>LEFT JOIN Orders o ON </a:t>
            </a:r>
            <a:r>
              <a:rPr lang="en-US" dirty="0" err="1"/>
              <a:t>s.Order_ID</a:t>
            </a:r>
            <a:r>
              <a:rPr lang="en-US" dirty="0"/>
              <a:t> = </a:t>
            </a:r>
            <a:r>
              <a:rPr lang="en-US" dirty="0" err="1"/>
              <a:t>o.Order_ID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o.Order_ID</a:t>
            </a:r>
            <a:r>
              <a:rPr lang="en-US" dirty="0"/>
              <a:t> IS NULL;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D0200-8E71-09E5-08D5-F25AB7EA84CF}"/>
              </a:ext>
            </a:extLst>
          </p:cNvPr>
          <p:cNvSpPr txBox="1"/>
          <p:nvPr/>
        </p:nvSpPr>
        <p:spPr>
          <a:xfrm flipH="1">
            <a:off x="4437246" y="4735628"/>
            <a:ext cx="29902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Shipments without valid Routes</a:t>
            </a:r>
          </a:p>
          <a:p>
            <a:r>
              <a:rPr lang="en-US" dirty="0"/>
              <a:t>SELECT </a:t>
            </a:r>
            <a:r>
              <a:rPr lang="en-US" dirty="0" err="1"/>
              <a:t>s.Shipment_ID</a:t>
            </a:r>
            <a:endParaRPr lang="en-US" dirty="0"/>
          </a:p>
          <a:p>
            <a:r>
              <a:rPr lang="en-US" dirty="0"/>
              <a:t>FROM Shipments s</a:t>
            </a:r>
          </a:p>
          <a:p>
            <a:r>
              <a:rPr lang="en-US" dirty="0"/>
              <a:t>LEFT JOIN Routes r ON </a:t>
            </a:r>
            <a:r>
              <a:rPr lang="en-US" dirty="0" err="1"/>
              <a:t>s.Route_ID</a:t>
            </a:r>
            <a:r>
              <a:rPr lang="en-US" dirty="0"/>
              <a:t> = </a:t>
            </a:r>
            <a:r>
              <a:rPr lang="en-US" dirty="0" err="1"/>
              <a:t>r.Route_ID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r.Route_ID</a:t>
            </a:r>
            <a:r>
              <a:rPr lang="en-US" dirty="0"/>
              <a:t> IS NULL;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10F85-D7D3-04E4-C1A8-676A81D25992}"/>
              </a:ext>
            </a:extLst>
          </p:cNvPr>
          <p:cNvSpPr txBox="1"/>
          <p:nvPr/>
        </p:nvSpPr>
        <p:spPr>
          <a:xfrm>
            <a:off x="7427496" y="4735627"/>
            <a:ext cx="45559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Shipments without valid Warehouses</a:t>
            </a:r>
          </a:p>
          <a:p>
            <a:r>
              <a:rPr lang="en-US" dirty="0"/>
              <a:t>SELECT </a:t>
            </a:r>
            <a:r>
              <a:rPr lang="en-US" dirty="0" err="1"/>
              <a:t>s.Shipment_ID</a:t>
            </a:r>
            <a:endParaRPr lang="en-US" dirty="0"/>
          </a:p>
          <a:p>
            <a:r>
              <a:rPr lang="en-US" dirty="0"/>
              <a:t>FROM Shipments s</a:t>
            </a:r>
          </a:p>
          <a:p>
            <a:r>
              <a:rPr lang="en-US" dirty="0"/>
              <a:t>LEFT JOIN Warehouses w ON </a:t>
            </a:r>
            <a:r>
              <a:rPr lang="en-US" dirty="0" err="1"/>
              <a:t>s.Warehouse_ID</a:t>
            </a:r>
            <a:r>
              <a:rPr lang="en-US" dirty="0"/>
              <a:t> = </a:t>
            </a:r>
            <a:r>
              <a:rPr lang="en-US" dirty="0" err="1"/>
              <a:t>w.Warehouse_ID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w.Warehouse_ID</a:t>
            </a:r>
            <a:r>
              <a:rPr lang="en-US" dirty="0"/>
              <a:t> IS NULL;</a:t>
            </a:r>
          </a:p>
        </p:txBody>
      </p:sp>
    </p:spTree>
    <p:extLst>
      <p:ext uri="{BB962C8B-B14F-4D97-AF65-F5344CB8AC3E}">
        <p14:creationId xmlns:p14="http://schemas.microsoft.com/office/powerpoint/2010/main" val="163024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F71A-5B8A-3ECD-8591-363BF159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469796" cy="841917"/>
          </a:xfrm>
        </p:spPr>
        <p:txBody>
          <a:bodyPr>
            <a:normAutofit/>
          </a:bodyPr>
          <a:lstStyle/>
          <a:p>
            <a:r>
              <a:rPr lang="en-US" sz="2000" b="1" dirty="0"/>
              <a:t>2.1 - Calculate delivery delay (in hours) for each shipment using </a:t>
            </a:r>
            <a:r>
              <a:rPr lang="en-US" sz="2000" b="1" dirty="0" err="1"/>
              <a:t>Delivery_Date</a:t>
            </a:r>
            <a:r>
              <a:rPr lang="en-US" sz="2000" b="1" dirty="0"/>
              <a:t> – </a:t>
            </a:r>
            <a:r>
              <a:rPr lang="en-US" sz="2000" b="1" dirty="0" err="1"/>
              <a:t>Pickup_Date</a:t>
            </a:r>
            <a:r>
              <a:rPr lang="en-US" sz="2000" b="1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6C90-C60A-05C5-EAB0-A43F64298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6702" y="1791381"/>
            <a:ext cx="4482791" cy="3750775"/>
          </a:xfrm>
        </p:spPr>
        <p:txBody>
          <a:bodyPr>
            <a:normAutofit/>
          </a:bodyPr>
          <a:lstStyle/>
          <a:p>
            <a:r>
              <a:rPr lang="en-US" sz="2400" dirty="0"/>
              <a:t>SELECT     TIMESTAMPDIFF(HOUR,        </a:t>
            </a:r>
            <a:r>
              <a:rPr lang="en-US" sz="2400" dirty="0" err="1"/>
              <a:t>Pickup_date</a:t>
            </a:r>
            <a:r>
              <a:rPr lang="en-US" sz="2400" dirty="0"/>
              <a:t>,        </a:t>
            </a:r>
            <a:r>
              <a:rPr lang="en-US" sz="2400" dirty="0" err="1"/>
              <a:t>Delivery_date</a:t>
            </a:r>
            <a:r>
              <a:rPr lang="en-US" sz="2400" dirty="0"/>
              <a:t>) AS </a:t>
            </a:r>
            <a:r>
              <a:rPr lang="en-US" sz="2400" dirty="0" err="1"/>
              <a:t>delivery_delay</a:t>
            </a:r>
            <a:r>
              <a:rPr lang="en-US" sz="2400" dirty="0"/>
              <a:t>,    </a:t>
            </a:r>
            <a:r>
              <a:rPr lang="en-US" sz="2400" dirty="0" err="1"/>
              <a:t>Pickup_Date</a:t>
            </a:r>
            <a:r>
              <a:rPr lang="en-US" sz="2400" dirty="0"/>
              <a:t>,    </a:t>
            </a:r>
            <a:r>
              <a:rPr lang="en-US" sz="2400" dirty="0" err="1"/>
              <a:t>Delivery_Date</a:t>
            </a:r>
            <a:r>
              <a:rPr lang="en-US" sz="2400" dirty="0"/>
              <a:t>,    </a:t>
            </a:r>
            <a:r>
              <a:rPr lang="en-US" sz="2400" dirty="0" err="1"/>
              <a:t>shipment_id</a:t>
            </a:r>
            <a:r>
              <a:rPr lang="en-US" sz="2400" dirty="0"/>
              <a:t> FROM    shipments;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9934C08-BF3F-13A0-BEED-4A5C26453D0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39267533"/>
              </p:ext>
            </p:extLst>
          </p:nvPr>
        </p:nvGraphicFramePr>
        <p:xfrm>
          <a:off x="6172200" y="1825625"/>
          <a:ext cx="5695950" cy="3999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824189931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3744027293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27810407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329937972"/>
                    </a:ext>
                  </a:extLst>
                </a:gridCol>
              </a:tblGrid>
              <a:tr h="39998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delivery_delay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Pickup_Date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Delivery_Date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shipment_id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48866509"/>
                  </a:ext>
                </a:extLst>
              </a:tr>
              <a:tr h="39998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8/14/2024 12:12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8/15/2024 10:12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86700475"/>
                  </a:ext>
                </a:extLst>
              </a:tr>
              <a:tr h="39998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11/12/2024 11:38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11/13/2024 13:55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44951611"/>
                  </a:ext>
                </a:extLst>
              </a:tr>
              <a:tr h="39998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4/23/2025 15:13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4/24/2025 13:04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8393840"/>
                  </a:ext>
                </a:extLst>
              </a:tr>
              <a:tr h="39998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9/6/2024 4:34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9/7/2024 6:55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67027548"/>
                  </a:ext>
                </a:extLst>
              </a:tr>
              <a:tr h="39998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8/11/2025 13:49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8/12/2025 6:29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0478551"/>
                  </a:ext>
                </a:extLst>
              </a:tr>
              <a:tr h="39998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4/17/2025 3:13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4/18/2025 0:11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25466099"/>
                  </a:ext>
                </a:extLst>
              </a:tr>
              <a:tr h="39998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9/29/2024 21:28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9/30/2024 12:47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65562239"/>
                  </a:ext>
                </a:extLst>
              </a:tr>
              <a:tr h="39998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12/10/2024 10:04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12/11/2024 7:44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5659970"/>
                  </a:ext>
                </a:extLst>
              </a:tr>
              <a:tr h="399982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4/27/2024 17:37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5/1/2024 20:51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S00009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908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09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23C8-7C3A-7E57-FE4A-01D83DE3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41917"/>
          </a:xfrm>
        </p:spPr>
        <p:txBody>
          <a:bodyPr>
            <a:normAutofit/>
          </a:bodyPr>
          <a:lstStyle/>
          <a:p>
            <a:r>
              <a:rPr lang="en-US" sz="2400" dirty="0"/>
              <a:t>2.3 - Find the Top 10 delayed routes based on average delay hours.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2D87-B3A9-7B8F-7F63-16447EAFB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825625"/>
            <a:ext cx="4895055" cy="1776219"/>
          </a:xfrm>
        </p:spPr>
        <p:txBody>
          <a:bodyPr>
            <a:no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route_id</a:t>
            </a:r>
            <a:r>
              <a:rPr lang="en-US" sz="2000" dirty="0"/>
              <a:t>, avg(</a:t>
            </a:r>
            <a:r>
              <a:rPr lang="en-US" sz="2000" dirty="0" err="1"/>
              <a:t>delay_hours</a:t>
            </a:r>
            <a:r>
              <a:rPr lang="en-US" sz="2000" dirty="0"/>
              <a:t>) as </a:t>
            </a:r>
            <a:r>
              <a:rPr lang="en-US" sz="2000" dirty="0" err="1"/>
              <a:t>avg_delay</a:t>
            </a:r>
            <a:r>
              <a:rPr lang="en-US" sz="2000" dirty="0"/>
              <a:t> from shipments group by </a:t>
            </a:r>
            <a:r>
              <a:rPr lang="en-US" sz="2000" dirty="0" err="1"/>
              <a:t>route_id</a:t>
            </a:r>
            <a:r>
              <a:rPr lang="en-US" sz="2000" dirty="0"/>
              <a:t> order by </a:t>
            </a:r>
            <a:r>
              <a:rPr lang="en-US" sz="2000" dirty="0" err="1"/>
              <a:t>avg_delay</a:t>
            </a:r>
            <a:r>
              <a:rPr lang="en-US" sz="2000" dirty="0"/>
              <a:t> desc limit 10;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D1E18A2-0E77-04FE-6543-6522147606A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29914512"/>
              </p:ext>
            </p:extLst>
          </p:nvPr>
        </p:nvGraphicFramePr>
        <p:xfrm>
          <a:off x="7325474" y="1825625"/>
          <a:ext cx="2969232" cy="409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526">
                  <a:extLst>
                    <a:ext uri="{9D8B030D-6E8A-4147-A177-3AD203B41FA5}">
                      <a16:colId xmlns:a16="http://schemas.microsoft.com/office/drawing/2014/main" val="1609873463"/>
                    </a:ext>
                  </a:extLst>
                </a:gridCol>
                <a:gridCol w="1531706">
                  <a:extLst>
                    <a:ext uri="{9D8B030D-6E8A-4147-A177-3AD203B41FA5}">
                      <a16:colId xmlns:a16="http://schemas.microsoft.com/office/drawing/2014/main" val="712378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avg_delay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4845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41.0383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2331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34.0098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5084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32.80238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3998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32.17647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117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30.81364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8391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29.86458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74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25.88367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6902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25.83051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9097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22.6375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17881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20.9717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3347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58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8C647B-D389-3F39-5C24-DE1C7AB3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01084"/>
            <a:ext cx="10018713" cy="765716"/>
          </a:xfrm>
        </p:spPr>
        <p:txBody>
          <a:bodyPr>
            <a:normAutofit/>
          </a:bodyPr>
          <a:lstStyle/>
          <a:p>
            <a:r>
              <a:rPr lang="en-US" sz="2000" dirty="0"/>
              <a:t>2.3 - Use SQL window functions to rank shipments by delay within each </a:t>
            </a:r>
            <a:r>
              <a:rPr lang="en-US" sz="2000" dirty="0" err="1"/>
              <a:t>Warehouse_ID</a:t>
            </a:r>
            <a:r>
              <a:rPr lang="en-US" sz="2000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AD4DCD-D079-CA47-7803-B92FA36C8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064" y="1159728"/>
            <a:ext cx="4326673" cy="2029522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shipment_id</a:t>
            </a:r>
            <a:r>
              <a:rPr lang="en-US" dirty="0"/>
              <a:t>, </a:t>
            </a:r>
            <a:r>
              <a:rPr lang="en-US" dirty="0" err="1"/>
              <a:t>warehouse_id</a:t>
            </a:r>
            <a:r>
              <a:rPr lang="en-US" dirty="0"/>
              <a:t>, </a:t>
            </a:r>
            <a:r>
              <a:rPr lang="en-US" dirty="0" err="1"/>
              <a:t>delay_hours</a:t>
            </a:r>
            <a:r>
              <a:rPr lang="en-US" dirty="0"/>
              <a:t>, rank() over (partition by </a:t>
            </a:r>
            <a:r>
              <a:rPr lang="en-US" dirty="0" err="1"/>
              <a:t>warehouse_id</a:t>
            </a:r>
            <a:r>
              <a:rPr lang="en-US" dirty="0"/>
              <a:t> order by </a:t>
            </a:r>
            <a:r>
              <a:rPr lang="en-US" dirty="0" err="1"/>
              <a:t>delay_hours</a:t>
            </a:r>
            <a:r>
              <a:rPr lang="en-US" dirty="0"/>
              <a:t> desc) from shipments;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80397DF-19B1-9605-0501-5B39A82220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78805074"/>
              </p:ext>
            </p:extLst>
          </p:nvPr>
        </p:nvGraphicFramePr>
        <p:xfrm>
          <a:off x="6019800" y="1319689"/>
          <a:ext cx="5477107" cy="51245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9882">
                  <a:extLst>
                    <a:ext uri="{9D8B030D-6E8A-4147-A177-3AD203B41FA5}">
                      <a16:colId xmlns:a16="http://schemas.microsoft.com/office/drawing/2014/main" val="1515014485"/>
                    </a:ext>
                  </a:extLst>
                </a:gridCol>
                <a:gridCol w="1318646">
                  <a:extLst>
                    <a:ext uri="{9D8B030D-6E8A-4147-A177-3AD203B41FA5}">
                      <a16:colId xmlns:a16="http://schemas.microsoft.com/office/drawing/2014/main" val="3262090846"/>
                    </a:ext>
                  </a:extLst>
                </a:gridCol>
                <a:gridCol w="1148768">
                  <a:extLst>
                    <a:ext uri="{9D8B030D-6E8A-4147-A177-3AD203B41FA5}">
                      <a16:colId xmlns:a16="http://schemas.microsoft.com/office/drawing/2014/main" val="1699791385"/>
                    </a:ext>
                  </a:extLst>
                </a:gridCol>
                <a:gridCol w="1839811">
                  <a:extLst>
                    <a:ext uri="{9D8B030D-6E8A-4147-A177-3AD203B41FA5}">
                      <a16:colId xmlns:a16="http://schemas.microsoft.com/office/drawing/2014/main" val="1421524989"/>
                    </a:ext>
                  </a:extLst>
                </a:gridCol>
              </a:tblGrid>
              <a:tr h="25541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shipment_id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warehouse_id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delay_hours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ranking_warehouse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8975896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S00648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205.7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6521975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S00670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194.6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26182666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S00997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193.7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19420369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S00349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171.6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49890452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S00069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170.8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4188617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S00148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138.7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01628383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S00192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57232334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S00153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3339576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S00739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80155879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S00816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66.3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3201830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S00550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3725561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S00393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04964660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S00299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59.2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0079661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S00376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57.6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59828166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S00027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57.2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8820050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S00590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46.7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56411943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S00874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33.4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89494080"/>
                  </a:ext>
                </a:extLst>
              </a:tr>
              <a:tr h="1293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S00169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W001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31.4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2439174"/>
                  </a:ext>
                </a:extLst>
              </a:tr>
              <a:tr h="18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867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49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E634FB-2F04-B70B-F215-6A6A2666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78421"/>
            <a:ext cx="10018713" cy="1092236"/>
          </a:xfrm>
        </p:spPr>
        <p:txBody>
          <a:bodyPr>
            <a:normAutofit/>
          </a:bodyPr>
          <a:lstStyle/>
          <a:p>
            <a:r>
              <a:rPr lang="en-US" sz="2400" dirty="0"/>
              <a:t>2.4 - Identify the average delay per </a:t>
            </a:r>
            <a:r>
              <a:rPr lang="en-US" sz="2400" dirty="0" err="1"/>
              <a:t>Delivery_Type</a:t>
            </a:r>
            <a:r>
              <a:rPr lang="en-US" sz="2400" dirty="0"/>
              <a:t> (Express / Standard) to compare service-level efficiency.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E769D4-9373-C5CA-72C4-E042703C5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270657"/>
            <a:ext cx="4895055" cy="215834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delivery_type</a:t>
            </a:r>
            <a:r>
              <a:rPr lang="en-US" dirty="0"/>
              <a:t>, round(avg(</a:t>
            </a:r>
            <a:r>
              <a:rPr lang="en-US" dirty="0" err="1"/>
              <a:t>delay_hours</a:t>
            </a:r>
            <a:r>
              <a:rPr lang="en-US" dirty="0"/>
              <a:t>),2) as </a:t>
            </a:r>
            <a:r>
              <a:rPr lang="en-US" dirty="0" err="1"/>
              <a:t>average_delay</a:t>
            </a:r>
            <a:r>
              <a:rPr lang="en-US" dirty="0"/>
              <a:t> from shipments as s join orders as o on </a:t>
            </a:r>
            <a:r>
              <a:rPr lang="en-US" dirty="0" err="1"/>
              <a:t>s.warehouse_id</a:t>
            </a:r>
            <a:r>
              <a:rPr lang="en-US" dirty="0"/>
              <a:t> = </a:t>
            </a:r>
            <a:r>
              <a:rPr lang="en-US" dirty="0" err="1"/>
              <a:t>o.warehouse_id</a:t>
            </a:r>
            <a:r>
              <a:rPr lang="en-US" dirty="0"/>
              <a:t> group by </a:t>
            </a:r>
            <a:r>
              <a:rPr lang="en-US" dirty="0" err="1"/>
              <a:t>delivery_type</a:t>
            </a:r>
            <a:r>
              <a:rPr lang="en-US" dirty="0"/>
              <a:t>;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D20014E-7922-4969-E7B0-DA276D3BA30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8534977"/>
              </p:ext>
            </p:extLst>
          </p:nvPr>
        </p:nvGraphicFramePr>
        <p:xfrm>
          <a:off x="1335088" y="4175549"/>
          <a:ext cx="4195917" cy="185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857">
                  <a:extLst>
                    <a:ext uri="{9D8B030D-6E8A-4147-A177-3AD203B41FA5}">
                      <a16:colId xmlns:a16="http://schemas.microsoft.com/office/drawing/2014/main" val="1316888389"/>
                    </a:ext>
                  </a:extLst>
                </a:gridCol>
                <a:gridCol w="2106060">
                  <a:extLst>
                    <a:ext uri="{9D8B030D-6E8A-4147-A177-3AD203B41FA5}">
                      <a16:colId xmlns:a16="http://schemas.microsoft.com/office/drawing/2014/main" val="3380055484"/>
                    </a:ext>
                  </a:extLst>
                </a:gridCol>
              </a:tblGrid>
              <a:tr h="61908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delivery_type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average_delay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8302885"/>
                  </a:ext>
                </a:extLst>
              </a:tr>
              <a:tr h="61908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Express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3889317"/>
                  </a:ext>
                </a:extLst>
              </a:tr>
              <a:tr h="61908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8960647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ABE9467-28D3-32CB-555C-E5A15C821C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914482"/>
              </p:ext>
            </p:extLst>
          </p:nvPr>
        </p:nvGraphicFramePr>
        <p:xfrm>
          <a:off x="6172202" y="2219093"/>
          <a:ext cx="5491974" cy="4516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57127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E72A8-FDBB-CDDD-069A-C3A6D232154A}"/>
              </a:ext>
            </a:extLst>
          </p:cNvPr>
          <p:cNvSpPr txBox="1"/>
          <p:nvPr/>
        </p:nvSpPr>
        <p:spPr>
          <a:xfrm>
            <a:off x="1505415" y="323385"/>
            <a:ext cx="5843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3.1 - Average transit time (in hours) across all shipments.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AC470-D47D-D5BC-ED41-12E00D335B5D}"/>
              </a:ext>
            </a:extLst>
          </p:cNvPr>
          <p:cNvSpPr txBox="1"/>
          <p:nvPr/>
        </p:nvSpPr>
        <p:spPr>
          <a:xfrm>
            <a:off x="1505415" y="947853"/>
            <a:ext cx="102145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s.Route_ID</a:t>
            </a:r>
            <a:r>
              <a:rPr lang="en-US" sz="2000" dirty="0"/>
              <a:t>, AVG(TIMESTAMPDIFF(HOUR, </a:t>
            </a:r>
            <a:r>
              <a:rPr lang="en-US" sz="2000" dirty="0" err="1"/>
              <a:t>s.Pickup_Date</a:t>
            </a:r>
            <a:r>
              <a:rPr lang="en-US" sz="2000" dirty="0"/>
              <a:t>, </a:t>
            </a:r>
            <a:r>
              <a:rPr lang="en-US" sz="2000" dirty="0" err="1"/>
              <a:t>s.Delivery_Date</a:t>
            </a:r>
            <a:r>
              <a:rPr lang="en-US" sz="2000" dirty="0"/>
              <a:t>)) AS </a:t>
            </a:r>
            <a:r>
              <a:rPr lang="en-US" sz="2000" dirty="0" err="1"/>
              <a:t>Avg_Transit_Time_Hours</a:t>
            </a:r>
            <a:r>
              <a:rPr lang="en-US" sz="2000" dirty="0"/>
              <a:t> FROM Shipments s </a:t>
            </a:r>
          </a:p>
          <a:p>
            <a:r>
              <a:rPr lang="en-US" sz="2000" dirty="0"/>
              <a:t>GROUP BY </a:t>
            </a:r>
            <a:r>
              <a:rPr lang="en-US" sz="2000" dirty="0" err="1"/>
              <a:t>s.Route_ID</a:t>
            </a:r>
            <a:r>
              <a:rPr lang="en-US" sz="2000" dirty="0"/>
              <a:t>;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0D717E6-CA76-2BDF-A0A5-87834D3158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141912"/>
              </p:ext>
            </p:extLst>
          </p:nvPr>
        </p:nvGraphicFramePr>
        <p:xfrm>
          <a:off x="5174166" y="2323015"/>
          <a:ext cx="6545766" cy="4390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94B641-F283-5677-E423-5FA1B85C3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951722"/>
              </p:ext>
            </p:extLst>
          </p:nvPr>
        </p:nvGraphicFramePr>
        <p:xfrm>
          <a:off x="1237785" y="3141980"/>
          <a:ext cx="3936381" cy="339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406">
                  <a:extLst>
                    <a:ext uri="{9D8B030D-6E8A-4147-A177-3AD203B41FA5}">
                      <a16:colId xmlns:a16="http://schemas.microsoft.com/office/drawing/2014/main" val="2412099382"/>
                    </a:ext>
                  </a:extLst>
                </a:gridCol>
                <a:gridCol w="2651975">
                  <a:extLst>
                    <a:ext uri="{9D8B030D-6E8A-4147-A177-3AD203B41FA5}">
                      <a16:colId xmlns:a16="http://schemas.microsoft.com/office/drawing/2014/main" val="3012350151"/>
                    </a:ext>
                  </a:extLst>
                </a:gridCol>
              </a:tblGrid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Avg_Transit_Time_Hours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08847015"/>
                  </a:ext>
                </a:extLst>
              </a:tr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30.7347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3280596"/>
                  </a:ext>
                </a:extLst>
              </a:tr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41.125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65909216"/>
                  </a:ext>
                </a:extLst>
              </a:tr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63.7021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0830509"/>
                  </a:ext>
                </a:extLst>
              </a:tr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52.9762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38976149"/>
                  </a:ext>
                </a:extLst>
              </a:tr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28.1071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47789261"/>
                  </a:ext>
                </a:extLst>
              </a:tr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51.1364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5135663"/>
                  </a:ext>
                </a:extLst>
              </a:tr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63.8036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63263338"/>
                  </a:ext>
                </a:extLst>
              </a:tr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28.1842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9699026"/>
                  </a:ext>
                </a:extLst>
              </a:tr>
              <a:tr h="33926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33.5769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135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08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6651-8C29-5329-DB22-37203B9A2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73255"/>
            <a:ext cx="4396725" cy="924025"/>
          </a:xfrm>
        </p:spPr>
        <p:txBody>
          <a:bodyPr>
            <a:normAutofit/>
          </a:bodyPr>
          <a:lstStyle/>
          <a:p>
            <a:r>
              <a:rPr lang="en-US" sz="1600" dirty="0"/>
              <a:t>3.3 - Distance-to-time efficiency ratio=       </a:t>
            </a:r>
            <a:r>
              <a:rPr lang="en-US" sz="1600" dirty="0" err="1"/>
              <a:t>Distance_KM</a:t>
            </a:r>
            <a:r>
              <a:rPr lang="en-US" sz="1600" dirty="0"/>
              <a:t> / </a:t>
            </a:r>
            <a:r>
              <a:rPr lang="en-US" sz="1600" dirty="0" err="1"/>
              <a:t>Avg_Transit_Time_Hours</a:t>
            </a:r>
            <a:r>
              <a:rPr lang="en-US" sz="1600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7AAA2-E494-32AE-44CC-17C86DA74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2408" y="1097281"/>
            <a:ext cx="5156959" cy="2021304"/>
          </a:xfrm>
        </p:spPr>
        <p:txBody>
          <a:bodyPr>
            <a:normAutofit/>
          </a:bodyPr>
          <a:lstStyle/>
          <a:p>
            <a:r>
              <a:rPr lang="en-US" sz="1400" dirty="0"/>
              <a:t>select </a:t>
            </a:r>
            <a:r>
              <a:rPr lang="en-US" sz="1400" dirty="0" err="1"/>
              <a:t>r.route_id</a:t>
            </a:r>
            <a:r>
              <a:rPr lang="en-US" sz="1400" dirty="0"/>
              <a:t>, </a:t>
            </a:r>
            <a:r>
              <a:rPr lang="en-US" sz="1400" dirty="0" err="1"/>
              <a:t>r.Distance_KM</a:t>
            </a:r>
            <a:r>
              <a:rPr lang="en-US" sz="1400" dirty="0"/>
              <a:t>, AVG(TIMESTAMPDIFF(HOUR, </a:t>
            </a:r>
            <a:r>
              <a:rPr lang="en-US" sz="1400" dirty="0" err="1"/>
              <a:t>s.Pickup_Date</a:t>
            </a:r>
            <a:r>
              <a:rPr lang="en-US" sz="1400" dirty="0"/>
              <a:t>, </a:t>
            </a:r>
            <a:r>
              <a:rPr lang="en-US" sz="1400" dirty="0" err="1"/>
              <a:t>s.Delivery_Date</a:t>
            </a:r>
            <a:r>
              <a:rPr lang="en-US" sz="1400" dirty="0"/>
              <a:t>)) AS </a:t>
            </a:r>
            <a:r>
              <a:rPr lang="en-US" sz="1400" dirty="0" err="1"/>
              <a:t>Avg_Transit_Time_Hours</a:t>
            </a:r>
            <a:r>
              <a:rPr lang="en-US" sz="1400" dirty="0"/>
              <a:t>, (</a:t>
            </a:r>
            <a:r>
              <a:rPr lang="en-US" sz="1400" dirty="0" err="1"/>
              <a:t>r.Distance_KM</a:t>
            </a:r>
            <a:r>
              <a:rPr lang="en-US" sz="1400" dirty="0"/>
              <a:t> /        AVG(TIMESTAMPDIFF(HOUR, </a:t>
            </a:r>
            <a:r>
              <a:rPr lang="en-US" sz="1400" dirty="0" err="1"/>
              <a:t>s.Pickup_Date</a:t>
            </a:r>
            <a:r>
              <a:rPr lang="en-US" sz="1400" dirty="0"/>
              <a:t>, </a:t>
            </a:r>
            <a:r>
              <a:rPr lang="en-US" sz="1400" dirty="0" err="1"/>
              <a:t>s.Delivery_Date</a:t>
            </a:r>
            <a:r>
              <a:rPr lang="en-US" sz="1400" dirty="0"/>
              <a:t>))    ) AS </a:t>
            </a:r>
            <a:r>
              <a:rPr lang="en-US" sz="1400" dirty="0" err="1"/>
              <a:t>Distance_Time_Efficiency</a:t>
            </a:r>
            <a:r>
              <a:rPr lang="en-US" sz="1400" dirty="0"/>
              <a:t> from shipments as s join routes as r on </a:t>
            </a:r>
            <a:r>
              <a:rPr lang="en-US" sz="1400" dirty="0" err="1"/>
              <a:t>r.route_id</a:t>
            </a:r>
            <a:r>
              <a:rPr lang="en-US" sz="1400" dirty="0"/>
              <a:t> = </a:t>
            </a:r>
            <a:r>
              <a:rPr lang="en-US" sz="1400" dirty="0" err="1"/>
              <a:t>s.route_id</a:t>
            </a:r>
            <a:r>
              <a:rPr lang="en-US" sz="1400" dirty="0"/>
              <a:t> group by </a:t>
            </a:r>
            <a:r>
              <a:rPr lang="en-US" sz="1400" dirty="0" err="1"/>
              <a:t>r.route_id</a:t>
            </a:r>
            <a:r>
              <a:rPr lang="en-US" sz="1400" dirty="0"/>
              <a:t>, </a:t>
            </a:r>
            <a:r>
              <a:rPr lang="en-US" sz="1400" dirty="0" err="1"/>
              <a:t>r.Distance_KM</a:t>
            </a:r>
            <a:r>
              <a:rPr lang="en-US" sz="1400" dirty="0"/>
              <a:t>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575F372-6343-B61F-6BDB-1EC4346EF74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99706351"/>
              </p:ext>
            </p:extLst>
          </p:nvPr>
        </p:nvGraphicFramePr>
        <p:xfrm>
          <a:off x="1328286" y="3027148"/>
          <a:ext cx="4318535" cy="3652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146">
                  <a:extLst>
                    <a:ext uri="{9D8B030D-6E8A-4147-A177-3AD203B41FA5}">
                      <a16:colId xmlns:a16="http://schemas.microsoft.com/office/drawing/2014/main" val="975335429"/>
                    </a:ext>
                  </a:extLst>
                </a:gridCol>
                <a:gridCol w="837397">
                  <a:extLst>
                    <a:ext uri="{9D8B030D-6E8A-4147-A177-3AD203B41FA5}">
                      <a16:colId xmlns:a16="http://schemas.microsoft.com/office/drawing/2014/main" val="4083701297"/>
                    </a:ext>
                  </a:extLst>
                </a:gridCol>
                <a:gridCol w="1477222">
                  <a:extLst>
                    <a:ext uri="{9D8B030D-6E8A-4147-A177-3AD203B41FA5}">
                      <a16:colId xmlns:a16="http://schemas.microsoft.com/office/drawing/2014/main" val="2600714787"/>
                    </a:ext>
                  </a:extLst>
                </a:gridCol>
                <a:gridCol w="1262770">
                  <a:extLst>
                    <a:ext uri="{9D8B030D-6E8A-4147-A177-3AD203B41FA5}">
                      <a16:colId xmlns:a16="http://schemas.microsoft.com/office/drawing/2014/main" val="53175694"/>
                    </a:ext>
                  </a:extLst>
                </a:gridCol>
              </a:tblGrid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Distance_KM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Avg_Transit_Time_Hours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Distance_Time_Efficiency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10518351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7255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30.7347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236.0525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15592968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41.125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179.1854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6190803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63.7021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114.0307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52598863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52.9762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47.4364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1492471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28.1071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21.5604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3435103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51.1364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36.0996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47085446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63.8036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178.6264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006660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28.1842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198.0542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7270383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33.5769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186.6758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04771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1AA6D31-2A8E-98A1-C853-48F01B0A22C8}"/>
              </a:ext>
            </a:extLst>
          </p:cNvPr>
          <p:cNvSpPr txBox="1"/>
          <p:nvPr/>
        </p:nvSpPr>
        <p:spPr>
          <a:xfrm>
            <a:off x="7180446" y="336884"/>
            <a:ext cx="4726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3.2 - Average</a:t>
            </a:r>
            <a:r>
              <a:rPr lang="en-US" dirty="0"/>
              <a:t> delay (in hours) per route.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F2130-F039-5AFF-E82F-0B80F9A2B576}"/>
              </a:ext>
            </a:extLst>
          </p:cNvPr>
          <p:cNvSpPr txBox="1"/>
          <p:nvPr/>
        </p:nvSpPr>
        <p:spPr>
          <a:xfrm>
            <a:off x="7324826" y="1376413"/>
            <a:ext cx="33495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 </a:t>
            </a:r>
            <a:r>
              <a:rPr lang="en-US" sz="1400" dirty="0" err="1"/>
              <a:t>route_id</a:t>
            </a:r>
            <a:r>
              <a:rPr lang="en-US" sz="1400" dirty="0"/>
              <a:t>, round(avg(</a:t>
            </a:r>
            <a:r>
              <a:rPr lang="en-US" sz="1400" dirty="0" err="1"/>
              <a:t>delay_hours</a:t>
            </a:r>
            <a:r>
              <a:rPr lang="en-US" sz="1400" dirty="0"/>
              <a:t>),2) as </a:t>
            </a:r>
            <a:r>
              <a:rPr lang="en-US" sz="1400" dirty="0" err="1"/>
              <a:t>avg_delay</a:t>
            </a:r>
            <a:r>
              <a:rPr lang="en-US" sz="1400" dirty="0"/>
              <a:t> from </a:t>
            </a:r>
            <a:r>
              <a:rPr lang="en-US" sz="1400" dirty="0" err="1"/>
              <a:t>shipmentsgroup</a:t>
            </a:r>
            <a:r>
              <a:rPr lang="en-US" sz="1400" dirty="0"/>
              <a:t> by </a:t>
            </a:r>
            <a:r>
              <a:rPr lang="en-US" sz="1400" dirty="0" err="1"/>
              <a:t>route_id</a:t>
            </a:r>
            <a:r>
              <a:rPr lang="en-US" sz="1400" dirty="0"/>
              <a:t>;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24D8B0-D2E7-E775-BC6D-B01F419D1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019842"/>
              </p:ext>
            </p:extLst>
          </p:nvPr>
        </p:nvGraphicFramePr>
        <p:xfrm>
          <a:off x="7087401" y="3027144"/>
          <a:ext cx="4318536" cy="3652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268">
                  <a:extLst>
                    <a:ext uri="{9D8B030D-6E8A-4147-A177-3AD203B41FA5}">
                      <a16:colId xmlns:a16="http://schemas.microsoft.com/office/drawing/2014/main" val="3029774780"/>
                    </a:ext>
                  </a:extLst>
                </a:gridCol>
                <a:gridCol w="2159268">
                  <a:extLst>
                    <a:ext uri="{9D8B030D-6E8A-4147-A177-3AD203B41FA5}">
                      <a16:colId xmlns:a16="http://schemas.microsoft.com/office/drawing/2014/main" val="3863851738"/>
                    </a:ext>
                  </a:extLst>
                </a:gridCol>
              </a:tblGrid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avg_delay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3761258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79786755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0647574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7822512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4155029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0662263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9197617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65546609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7549736"/>
                  </a:ext>
                </a:extLst>
              </a:tr>
              <a:tr h="36527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90695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957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2789</TotalTime>
  <Words>3132</Words>
  <Application>Microsoft Office PowerPoint</Application>
  <PresentationFormat>Widescreen</PresentationFormat>
  <Paragraphs>801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Corbel</vt:lpstr>
      <vt:lpstr>Courier New</vt:lpstr>
      <vt:lpstr>Google Sans Flex</vt:lpstr>
      <vt:lpstr>Parallax</vt:lpstr>
      <vt:lpstr>PowerPoint Presentation</vt:lpstr>
      <vt:lpstr>1.1 - Identify and delete duplicate Order_ID or Shipment_ID records.</vt:lpstr>
      <vt:lpstr>1.3 - Convert all date columns (Order_Date, Pickup_Date, Delivery_Date) into YYYY-MM-DD HH:MM:SS format using SQL date functions.</vt:lpstr>
      <vt:lpstr>2.1 - Calculate delivery delay (in hours) for each shipment using Delivery_Date – Pickup_Date.</vt:lpstr>
      <vt:lpstr>2.3 - Find the Top 10 delayed routes based on average delay hours.</vt:lpstr>
      <vt:lpstr>2.3 - Use SQL window functions to rank shipments by delay within each Warehouse_ID.</vt:lpstr>
      <vt:lpstr>2.4 - Identify the average delay per Delivery_Type (Express / Standard) to compare service-level efficiency.</vt:lpstr>
      <vt:lpstr>PowerPoint Presentation</vt:lpstr>
      <vt:lpstr>3.3 - Distance-to-time efficiency ratio=       Distance_KM / Avg_Transit_Time_Hours.</vt:lpstr>
      <vt:lpstr>3.4 - Identify 3 routes with the worst efficiency ratio (lowest distance-to-time).</vt:lpstr>
      <vt:lpstr>3.5 Find routes with &gt;20% of shipments delayed beyond expected transit time.</vt:lpstr>
      <vt:lpstr>3.6 - Recommend potential routes or hub pairs for optimization.</vt:lpstr>
      <vt:lpstr>4. 1 Find the top 3 warehouses with the highest average delay in shipments dispatched.</vt:lpstr>
      <vt:lpstr>4.2 - Calculate total shipments vs delayed shipments for each warehouse</vt:lpstr>
      <vt:lpstr>4.3 - Use CTEs to identify warehouses where average delay exceeds the global average delay.</vt:lpstr>
      <vt:lpstr>4.4 - Rank all warehouses based on on-time delivery percentage.</vt:lpstr>
      <vt:lpstr>5.1 - Rank delivery agents (per route) by on-time delivery percentage.</vt:lpstr>
      <vt:lpstr>5.2 - Find agents whose on-time % is below 85%.</vt:lpstr>
      <vt:lpstr>5.4 - Suggest training or workload balancing strategies for low-performing agents based on insights.</vt:lpstr>
      <vt:lpstr>6.1 - For each shipment, display the latest status (Delivered, In Transit, or Returned) along with the latest Delivery_Date.</vt:lpstr>
      <vt:lpstr>6.2 - Identify routes where the majority of shipments are still “In Transit” or “Returned”.</vt:lpstr>
      <vt:lpstr>6.4 Identify orders with exceptionally high delay (&gt;120 hours) to investigate potential bottlenecks.</vt:lpstr>
      <vt:lpstr>Video link for the sql project</vt:lpstr>
      <vt:lpstr>6.3 - Find the most frequent delay reasons (if available in delay-related columns or flags).</vt:lpstr>
      <vt:lpstr>7.1 - Average Delivery Delay per Source_Country.</vt:lpstr>
      <vt:lpstr>7.2 - On-Time Delivery % = (Total On-Time Deliveries / Total Deliveries) * 100.</vt:lpstr>
      <vt:lpstr>7.3 - Average Delay (in hours) per Route_ID.</vt:lpstr>
      <vt:lpstr>7.4 - Warehouse Utilization % = (Shipments_Handled / Capacity_per_day) * 100.</vt:lpstr>
      <vt:lpstr>summarizing key insights and business recommendations for FedEx logistics optimization.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3</cp:revision>
  <dcterms:created xsi:type="dcterms:W3CDTF">2025-12-16T05:56:36Z</dcterms:created>
  <dcterms:modified xsi:type="dcterms:W3CDTF">2025-12-18T07:42:01Z</dcterms:modified>
</cp:coreProperties>
</file>